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91_2E88D92E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400" r:id="rId4"/>
    <p:sldId id="401" r:id="rId5"/>
    <p:sldId id="402" r:id="rId6"/>
    <p:sldId id="403" r:id="rId7"/>
    <p:sldId id="404" r:id="rId8"/>
    <p:sldId id="405" r:id="rId9"/>
    <p:sldId id="420" r:id="rId10"/>
    <p:sldId id="421" r:id="rId11"/>
    <p:sldId id="422" r:id="rId12"/>
    <p:sldId id="423" r:id="rId13"/>
    <p:sldId id="424" r:id="rId14"/>
    <p:sldId id="425" r:id="rId15"/>
    <p:sldId id="428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281" r:id="rId24"/>
    <p:sldId id="312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A9D397-60C9-4ACC-53F7-425931D31513}" name="Shani Weiss" initials="SW" userId="S::Shani.Weiss@k-shoa.org::87eac691-5a42-43f0-bf67-1d33637007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A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>
      <p:cViewPr varScale="1">
        <p:scale>
          <a:sx n="62" d="100"/>
          <a:sy n="62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i Weiss" userId="87eac691-5a42-43f0-bf67-1d33637007bf" providerId="ADAL" clId="{51416CAF-EC12-43DA-AFCA-2BE733534B17}"/>
    <pc:docChg chg="modSld">
      <pc:chgData name="Shani Weiss" userId="87eac691-5a42-43f0-bf67-1d33637007bf" providerId="ADAL" clId="{51416CAF-EC12-43DA-AFCA-2BE733534B17}" dt="2023-03-05T06:57:38.327" v="12" actId="115"/>
      <pc:docMkLst>
        <pc:docMk/>
      </pc:docMkLst>
      <pc:sldChg chg="modSp mod">
        <pc:chgData name="Shani Weiss" userId="87eac691-5a42-43f0-bf67-1d33637007bf" providerId="ADAL" clId="{51416CAF-EC12-43DA-AFCA-2BE733534B17}" dt="2023-03-05T06:57:38.327" v="12" actId="115"/>
        <pc:sldMkLst>
          <pc:docMk/>
          <pc:sldMk cId="957247964" sldId="256"/>
        </pc:sldMkLst>
        <pc:spChg chg="mod">
          <ac:chgData name="Shani Weiss" userId="87eac691-5a42-43f0-bf67-1d33637007bf" providerId="ADAL" clId="{51416CAF-EC12-43DA-AFCA-2BE733534B17}" dt="2023-03-05T06:57:38.327" v="12" actId="115"/>
          <ac:spMkLst>
            <pc:docMk/>
            <pc:sldMk cId="957247964" sldId="256"/>
            <ac:spMk id="3" creationId="{A9CE8AAA-1274-44E3-BA36-251C5220CEF8}"/>
          </ac:spMkLst>
        </pc:spChg>
      </pc:sldChg>
    </pc:docChg>
  </pc:docChgLst>
</pc:chgInfo>
</file>

<file path=ppt/comments/modernComment_191_2E88D9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6B92DB-60BA-40EE-B896-ADBECF49DAE8}" authorId="{50A9D397-60C9-4ACC-53F7-425931D31513}" created="2022-10-26T16:30:02.73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80720430" sldId="401"/>
      <ac:spMk id="5" creationId="{4AFAE1D3-0BFB-53EC-FB8F-E1EFF96D58C5}"/>
    </ac:deMkLst>
    <p188:txBody>
      <a:bodyPr/>
      <a:lstStyle/>
      <a:p>
        <a:r>
          <a:rPr lang="he-IL"/>
          <a:t>מי שחי תחת הכיבוש הנאצי בתקופת מלחמת העולם השנייה ועבר את התקופה בגטאות, מחנות ריכוז, במסתור, או בזהות בדויה, תוך סיכון חיים. (גם מדינות ערב כמו: לוב, טוניס, אלג'יריה, עירק ומרוקו).</a:t>
        </a:r>
      </a:p>
    </p188:txBody>
  </p188:cm>
  <p188:cm id="{21B082D1-B937-4668-99DD-180C48FD9887}" authorId="{50A9D397-60C9-4ACC-53F7-425931D31513}" created="2022-10-26T16:31:04.46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80720430" sldId="401"/>
      <ac:spMk id="5" creationId="{4AFAE1D3-0BFB-53EC-FB8F-E1EFF96D58C5}"/>
    </ac:deMkLst>
    <p188:txBody>
      <a:bodyPr/>
      <a:lstStyle/>
      <a:p>
        <a:r>
          <a:rPr lang="he-IL"/>
          <a:t>מי שחי בארצות שהיו גרורותיה של גרמניה הנאצית כמו רומניה, צרפת, איטליה והונגריה וסבל מרדיפות הנאצים</a:t>
        </a:r>
      </a:p>
    </p188:txBody>
  </p188:cm>
</p188:cmLst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FD217-ABFA-4EF8-9B9A-FFF14EE98102}" type="doc">
      <dgm:prSet loTypeId="urn:microsoft.com/office/officeart/2005/8/layout/radial3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pPr rtl="1"/>
          <a:endParaRPr lang="he-IL"/>
        </a:p>
      </dgm:t>
    </dgm:pt>
    <dgm:pt modelId="{BCC4AC56-F108-4B6A-AF39-B7F83B165109}">
      <dgm:prSet phldrT="[טקסט]" custT="1"/>
      <dgm:spPr>
        <a:xfrm>
          <a:off x="2991502" y="52005"/>
          <a:ext cx="1577835" cy="1577835"/>
        </a:xfrm>
        <a:prstGeom prst="ellipse">
          <a:avLst/>
        </a:prstGeom>
        <a:solidFill>
          <a:srgbClr val="0070C0">
            <a:alpha val="54286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he-IL" sz="18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בדידות-התבודדות</a:t>
          </a:r>
        </a:p>
      </dgm:t>
    </dgm:pt>
    <dgm:pt modelId="{24CE7BCE-5F3F-4DA5-8685-70530948350C}" type="parTrans" cxnId="{AA9FDC92-4C99-43E4-85EA-D771CB58B46E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A23559D-D002-4441-A5B9-CF5CDA5D9EA2}" type="sibTrans" cxnId="{AA9FDC92-4C99-43E4-85EA-D771CB58B46E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61FED3C-A987-41FB-98CC-DB800CE3D78D}">
      <dgm:prSet phldrT="[טקסט]" custT="1"/>
      <dgm:spPr>
        <a:xfrm>
          <a:off x="4599125" y="826195"/>
          <a:ext cx="1577835" cy="1577835"/>
        </a:xfrm>
        <a:prstGeom prst="ellipse">
          <a:avLst/>
        </a:prstGeom>
        <a:solidFill>
          <a:srgbClr val="0070C0">
            <a:alpha val="58571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he-IL" sz="18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בעיות זיכרון</a:t>
          </a:r>
        </a:p>
      </dgm:t>
    </dgm:pt>
    <dgm:pt modelId="{ECB9F7D9-66AE-46B7-9F6C-57D9E513C0A7}" type="parTrans" cxnId="{DC93CC26-931F-4922-8653-3BFE8EA02778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04180F8-B6C5-45D6-B647-6FFD967F7995}" type="sibTrans" cxnId="{DC93CC26-931F-4922-8653-3BFE8EA02778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C451452-F3C6-473C-834C-360EE624B6C0}">
      <dgm:prSet phldrT="[טקסט]" custT="1"/>
      <dgm:spPr>
        <a:xfrm>
          <a:off x="4996175" y="2565785"/>
          <a:ext cx="1577835" cy="1577835"/>
        </a:xfrm>
        <a:prstGeom prst="ellipse">
          <a:avLst/>
        </a:prstGeom>
        <a:solidFill>
          <a:srgbClr val="0070C0">
            <a:alpha val="62857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ירידה במצב הבריאותי -תפקודי</a:t>
          </a:r>
        </a:p>
      </dgm:t>
    </dgm:pt>
    <dgm:pt modelId="{2929700F-5EF5-41A3-9D2B-80DBD2A0D1A3}" type="parTrans" cxnId="{3A033E76-7D78-41E9-8129-081EAB16D60D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6E2FDEF-1788-4FE4-B74B-E35E57DBDE91}" type="sibTrans" cxnId="{3A033E76-7D78-41E9-8129-081EAB16D60D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754020E-DC0B-4432-A565-E03EB74B5984}">
      <dgm:prSet phldrT="[טקסט]" custT="1"/>
      <dgm:spPr>
        <a:xfrm>
          <a:off x="3883665" y="3960828"/>
          <a:ext cx="1577835" cy="1577835"/>
        </a:xfrm>
        <a:prstGeom prst="ellipse">
          <a:avLst/>
        </a:prstGeom>
        <a:solidFill>
          <a:srgbClr val="0070C0">
            <a:alpha val="67143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התדרדרות במצב הנפשי: דיכאון, חרדה ועוד</a:t>
          </a:r>
        </a:p>
      </dgm:t>
    </dgm:pt>
    <dgm:pt modelId="{1DC88C77-FC7F-4C05-BCCA-EB7D713FCE36}" type="parTrans" cxnId="{CC125CE0-2AD1-4B8F-828A-C4507FF8AEEC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12C641B-E076-4689-BDFE-B42BB3CA990C}" type="sibTrans" cxnId="{CC125CE0-2AD1-4B8F-828A-C4507FF8AEEC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4418A32-6A39-45EB-A047-2CEF744E9A1B}">
      <dgm:prSet custT="1"/>
      <dgm:spPr>
        <a:xfrm>
          <a:off x="2099338" y="3960828"/>
          <a:ext cx="1577835" cy="1577835"/>
        </a:xfrm>
        <a:prstGeom prst="ellipse">
          <a:avLst/>
        </a:prstGeom>
        <a:solidFill>
          <a:srgbClr val="0070C0">
            <a:alpha val="71429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שינויים במצב המשפחתי</a:t>
          </a:r>
        </a:p>
      </dgm:t>
    </dgm:pt>
    <dgm:pt modelId="{F621CF7B-91CF-40D7-9532-570FF03ADD54}" type="parTrans" cxnId="{7E3103A8-F674-4EBA-B7C6-FAB77EAD35BA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7DF6644-39F3-45BE-878C-4642D66AC96B}" type="sibTrans" cxnId="{7E3103A8-F674-4EBA-B7C6-FAB77EAD35BA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4C9F371-6BE8-4CDC-98C7-258BEE1ED1BC}">
      <dgm:prSet custT="1"/>
      <dgm:spPr>
        <a:xfrm>
          <a:off x="1008106" y="2567208"/>
          <a:ext cx="1577835" cy="1577835"/>
        </a:xfrm>
        <a:prstGeom prst="ellipse">
          <a:avLst/>
        </a:prstGeom>
        <a:solidFill>
          <a:srgbClr val="0070C0">
            <a:alpha val="7571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פרישה מעולם התעסוקה</a:t>
          </a:r>
        </a:p>
      </dgm:t>
    </dgm:pt>
    <dgm:pt modelId="{AAB0031C-7E8C-4274-9BC4-10A8183F0947}" type="parTrans" cxnId="{6FDDB681-1F74-429B-B024-D5D626F06E9D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01FA4F4-0D4C-4D57-956F-9CAD3869CED4}" type="sibTrans" cxnId="{6FDDB681-1F74-429B-B024-D5D626F06E9D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338354F-F649-4584-B8D9-C69FC6F5B527}">
      <dgm:prSet custT="1"/>
      <dgm:spPr>
        <a:xfrm>
          <a:off x="1368151" y="839013"/>
          <a:ext cx="1577835" cy="1577835"/>
        </a:xfrm>
        <a:prstGeom prst="ellipse">
          <a:avLst/>
        </a:prstGeom>
        <a:solidFill>
          <a:srgbClr val="0070C0">
            <a:alpha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he-IL" sz="18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אובדן העצמאות/</a:t>
          </a:r>
        </a:p>
        <a:p>
          <a:pPr rtl="1">
            <a:buNone/>
          </a:pPr>
          <a:r>
            <a:rPr lang="he-IL" sz="18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הערך העצמי</a:t>
          </a:r>
        </a:p>
      </dgm:t>
    </dgm:pt>
    <dgm:pt modelId="{D8E0B460-9EB0-47B1-8F39-39C172D318C1}" type="parTrans" cxnId="{10F682BD-4D98-4026-9E65-74BFE360299B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7082E09-301C-46E3-8826-C475356A79ED}" type="sibTrans" cxnId="{10F682BD-4D98-4026-9E65-74BFE360299B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6A66C7-BDF8-4767-8D0E-D6A9DA0A01CC}">
      <dgm:prSet phldrT="[טקסט]" custT="1"/>
      <dgm:spPr>
        <a:xfrm>
          <a:off x="2232235" y="1249649"/>
          <a:ext cx="3155670" cy="3155670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he-IL" sz="40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תהליך ההזדקנות</a:t>
          </a:r>
        </a:p>
      </dgm:t>
    </dgm:pt>
    <dgm:pt modelId="{DC9FAEEE-F999-43B7-9AAF-43E284DE665B}" type="sibTrans" cxnId="{26DA2469-4AC2-4217-8D06-46C9385DAE8D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3CF485B-2E8C-4681-838D-452A97F2E052}" type="parTrans" cxnId="{26DA2469-4AC2-4217-8D06-46C9385DAE8D}">
      <dgm:prSet/>
      <dgm:spPr/>
      <dgm:t>
        <a:bodyPr/>
        <a:lstStyle/>
        <a:p>
          <a:pPr rtl="1"/>
          <a:endParaRPr lang="he-IL" sz="4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279D2B9-E758-48E1-8B9D-910C3919515B}" type="pres">
      <dgm:prSet presAssocID="{B69FD217-ABFA-4EF8-9B9A-FFF14EE98102}" presName="composite" presStyleCnt="0">
        <dgm:presLayoutVars>
          <dgm:chMax val="1"/>
          <dgm:dir/>
          <dgm:resizeHandles val="exact"/>
        </dgm:presLayoutVars>
      </dgm:prSet>
      <dgm:spPr/>
    </dgm:pt>
    <dgm:pt modelId="{77187593-9D37-491C-8D93-CA855EAAA4DF}" type="pres">
      <dgm:prSet presAssocID="{B69FD217-ABFA-4EF8-9B9A-FFF14EE98102}" presName="radial" presStyleCnt="0">
        <dgm:presLayoutVars>
          <dgm:animLvl val="ctr"/>
        </dgm:presLayoutVars>
      </dgm:prSet>
      <dgm:spPr/>
    </dgm:pt>
    <dgm:pt modelId="{74B57BB1-A41D-45D8-8926-7D91FA2F640B}" type="pres">
      <dgm:prSet presAssocID="{736A66C7-BDF8-4767-8D0E-D6A9DA0A01CC}" presName="centerShape" presStyleLbl="vennNode1" presStyleIdx="0" presStyleCnt="8" custLinFactNeighborX="721" custLinFactNeighborY="-1231"/>
      <dgm:spPr/>
    </dgm:pt>
    <dgm:pt modelId="{5CC66E13-1371-40B9-AAE9-2F257742BE41}" type="pres">
      <dgm:prSet presAssocID="{BCC4AC56-F108-4B6A-AF39-B7F83B165109}" presName="node" presStyleLbl="vennNode1" presStyleIdx="1" presStyleCnt="8" custRadScaleRad="102282" custRadScaleInc="-243">
        <dgm:presLayoutVars>
          <dgm:bulletEnabled val="1"/>
        </dgm:presLayoutVars>
      </dgm:prSet>
      <dgm:spPr/>
    </dgm:pt>
    <dgm:pt modelId="{F41F3AF5-0101-4CDE-9705-5DF2EF9DD6BB}" type="pres">
      <dgm:prSet presAssocID="{761FED3C-A987-41FB-98CC-DB800CE3D78D}" presName="node" presStyleLbl="vennNode1" presStyleIdx="2" presStyleCnt="8" custRadScaleRad="101266" custRadScaleInc="-2116">
        <dgm:presLayoutVars>
          <dgm:bulletEnabled val="1"/>
        </dgm:presLayoutVars>
      </dgm:prSet>
      <dgm:spPr/>
    </dgm:pt>
    <dgm:pt modelId="{B9045422-ED93-4494-9137-933D55F558C3}" type="pres">
      <dgm:prSet presAssocID="{0C451452-F3C6-473C-834C-360EE624B6C0}" presName="node" presStyleLbl="vennNode1" presStyleIdx="3" presStyleCnt="8" custRadScaleRad="99298" custRadScaleInc="-2441">
        <dgm:presLayoutVars>
          <dgm:bulletEnabled val="1"/>
        </dgm:presLayoutVars>
      </dgm:prSet>
      <dgm:spPr/>
    </dgm:pt>
    <dgm:pt modelId="{9E80BAD7-CE83-461D-8AB7-3461F9DD6C31}" type="pres">
      <dgm:prSet presAssocID="{E754020E-DC0B-4432-A565-E03EB74B5984}" presName="node" presStyleLbl="vennNode1" presStyleIdx="4" presStyleCnt="8" custRadScaleRad="97850" custRadScaleInc="-898">
        <dgm:presLayoutVars>
          <dgm:bulletEnabled val="1"/>
        </dgm:presLayoutVars>
      </dgm:prSet>
      <dgm:spPr/>
    </dgm:pt>
    <dgm:pt modelId="{A9BFA85B-0E8C-42E0-B08D-B918A1D26C5F}" type="pres">
      <dgm:prSet presAssocID="{E4418A32-6A39-45EB-A047-2CEF744E9A1B}" presName="node" presStyleLbl="vennNode1" presStyleIdx="5" presStyleCnt="8" custRadScaleRad="98048" custRadScaleInc="1354">
        <dgm:presLayoutVars>
          <dgm:bulletEnabled val="1"/>
        </dgm:presLayoutVars>
      </dgm:prSet>
      <dgm:spPr/>
    </dgm:pt>
    <dgm:pt modelId="{47CA2E99-2C48-4A6B-A403-0A276AE7E519}" type="pres">
      <dgm:prSet presAssocID="{34C9F371-6BE8-4CDC-98C7-258BEE1ED1BC}" presName="node" presStyleLbl="vennNode1" presStyleIdx="6" presStyleCnt="8" custRadScaleRad="98736" custRadScaleInc="2231">
        <dgm:presLayoutVars>
          <dgm:bulletEnabled val="1"/>
        </dgm:presLayoutVars>
      </dgm:prSet>
      <dgm:spPr/>
    </dgm:pt>
    <dgm:pt modelId="{C65A999E-934B-4E4B-BACF-DC85F56DC470}" type="pres">
      <dgm:prSet presAssocID="{0338354F-F649-4584-B8D9-C69FC6F5B527}" presName="node" presStyleLbl="vennNode1" presStyleIdx="7" presStyleCnt="8" custRadScaleRad="100214" custRadScaleInc="-1072">
        <dgm:presLayoutVars>
          <dgm:bulletEnabled val="1"/>
        </dgm:presLayoutVars>
      </dgm:prSet>
      <dgm:spPr/>
    </dgm:pt>
  </dgm:ptLst>
  <dgm:cxnLst>
    <dgm:cxn modelId="{1D1F8311-628C-4252-ACC5-DFAAA66B36BC}" type="presOf" srcId="{BCC4AC56-F108-4B6A-AF39-B7F83B165109}" destId="{5CC66E13-1371-40B9-AAE9-2F257742BE41}" srcOrd="0" destOrd="0" presId="urn:microsoft.com/office/officeart/2005/8/layout/radial3"/>
    <dgm:cxn modelId="{DC93CC26-931F-4922-8653-3BFE8EA02778}" srcId="{736A66C7-BDF8-4767-8D0E-D6A9DA0A01CC}" destId="{761FED3C-A987-41FB-98CC-DB800CE3D78D}" srcOrd="1" destOrd="0" parTransId="{ECB9F7D9-66AE-46B7-9F6C-57D9E513C0A7}" sibTransId="{804180F8-B6C5-45D6-B647-6FFD967F7995}"/>
    <dgm:cxn modelId="{7C7B1A39-70AE-4E80-A50E-69EEBD8AC4EC}" type="presOf" srcId="{B69FD217-ABFA-4EF8-9B9A-FFF14EE98102}" destId="{8279D2B9-E758-48E1-8B9D-910C3919515B}" srcOrd="0" destOrd="0" presId="urn:microsoft.com/office/officeart/2005/8/layout/radial3"/>
    <dgm:cxn modelId="{D60FD045-233D-44B4-AC93-F5B448177502}" type="presOf" srcId="{0C451452-F3C6-473C-834C-360EE624B6C0}" destId="{B9045422-ED93-4494-9137-933D55F558C3}" srcOrd="0" destOrd="0" presId="urn:microsoft.com/office/officeart/2005/8/layout/radial3"/>
    <dgm:cxn modelId="{26DA2469-4AC2-4217-8D06-46C9385DAE8D}" srcId="{B69FD217-ABFA-4EF8-9B9A-FFF14EE98102}" destId="{736A66C7-BDF8-4767-8D0E-D6A9DA0A01CC}" srcOrd="0" destOrd="0" parTransId="{D3CF485B-2E8C-4681-838D-452A97F2E052}" sibTransId="{DC9FAEEE-F999-43B7-9AAF-43E284DE665B}"/>
    <dgm:cxn modelId="{3A033E76-7D78-41E9-8129-081EAB16D60D}" srcId="{736A66C7-BDF8-4767-8D0E-D6A9DA0A01CC}" destId="{0C451452-F3C6-473C-834C-360EE624B6C0}" srcOrd="2" destOrd="0" parTransId="{2929700F-5EF5-41A3-9D2B-80DBD2A0D1A3}" sibTransId="{E6E2FDEF-1788-4FE4-B74B-E35E57DBDE91}"/>
    <dgm:cxn modelId="{6FDDB681-1F74-429B-B024-D5D626F06E9D}" srcId="{736A66C7-BDF8-4767-8D0E-D6A9DA0A01CC}" destId="{34C9F371-6BE8-4CDC-98C7-258BEE1ED1BC}" srcOrd="5" destOrd="0" parTransId="{AAB0031C-7E8C-4274-9BC4-10A8183F0947}" sibTransId="{501FA4F4-0D4C-4D57-956F-9CAD3869CED4}"/>
    <dgm:cxn modelId="{CEDA848B-5A4F-4843-BED0-D3B45728C23E}" type="presOf" srcId="{E754020E-DC0B-4432-A565-E03EB74B5984}" destId="{9E80BAD7-CE83-461D-8AB7-3461F9DD6C31}" srcOrd="0" destOrd="0" presId="urn:microsoft.com/office/officeart/2005/8/layout/radial3"/>
    <dgm:cxn modelId="{81DA2C8C-C2F7-4294-984B-D025B0A23BF3}" type="presOf" srcId="{736A66C7-BDF8-4767-8D0E-D6A9DA0A01CC}" destId="{74B57BB1-A41D-45D8-8926-7D91FA2F640B}" srcOrd="0" destOrd="0" presId="urn:microsoft.com/office/officeart/2005/8/layout/radial3"/>
    <dgm:cxn modelId="{AA9FDC92-4C99-43E4-85EA-D771CB58B46E}" srcId="{736A66C7-BDF8-4767-8D0E-D6A9DA0A01CC}" destId="{BCC4AC56-F108-4B6A-AF39-B7F83B165109}" srcOrd="0" destOrd="0" parTransId="{24CE7BCE-5F3F-4DA5-8685-70530948350C}" sibTransId="{FA23559D-D002-4441-A5B9-CF5CDA5D9EA2}"/>
    <dgm:cxn modelId="{B080639F-F02D-4D90-BF54-60BD9AB03F05}" type="presOf" srcId="{0338354F-F649-4584-B8D9-C69FC6F5B527}" destId="{C65A999E-934B-4E4B-BACF-DC85F56DC470}" srcOrd="0" destOrd="0" presId="urn:microsoft.com/office/officeart/2005/8/layout/radial3"/>
    <dgm:cxn modelId="{7E3103A8-F674-4EBA-B7C6-FAB77EAD35BA}" srcId="{736A66C7-BDF8-4767-8D0E-D6A9DA0A01CC}" destId="{E4418A32-6A39-45EB-A047-2CEF744E9A1B}" srcOrd="4" destOrd="0" parTransId="{F621CF7B-91CF-40D7-9532-570FF03ADD54}" sibTransId="{87DF6644-39F3-45BE-878C-4642D66AC96B}"/>
    <dgm:cxn modelId="{10F682BD-4D98-4026-9E65-74BFE360299B}" srcId="{736A66C7-BDF8-4767-8D0E-D6A9DA0A01CC}" destId="{0338354F-F649-4584-B8D9-C69FC6F5B527}" srcOrd="6" destOrd="0" parTransId="{D8E0B460-9EB0-47B1-8F39-39C172D318C1}" sibTransId="{47082E09-301C-46E3-8826-C475356A79ED}"/>
    <dgm:cxn modelId="{3C26C4C5-86A5-4850-97EA-6C568F4BFBF7}" type="presOf" srcId="{761FED3C-A987-41FB-98CC-DB800CE3D78D}" destId="{F41F3AF5-0101-4CDE-9705-5DF2EF9DD6BB}" srcOrd="0" destOrd="0" presId="urn:microsoft.com/office/officeart/2005/8/layout/radial3"/>
    <dgm:cxn modelId="{CC125CE0-2AD1-4B8F-828A-C4507FF8AEEC}" srcId="{736A66C7-BDF8-4767-8D0E-D6A9DA0A01CC}" destId="{E754020E-DC0B-4432-A565-E03EB74B5984}" srcOrd="3" destOrd="0" parTransId="{1DC88C77-FC7F-4C05-BCCA-EB7D713FCE36}" sibTransId="{212C641B-E076-4689-BDFE-B42BB3CA990C}"/>
    <dgm:cxn modelId="{B678BDEE-C919-49C5-8897-D0C693320002}" type="presOf" srcId="{E4418A32-6A39-45EB-A047-2CEF744E9A1B}" destId="{A9BFA85B-0E8C-42E0-B08D-B918A1D26C5F}" srcOrd="0" destOrd="0" presId="urn:microsoft.com/office/officeart/2005/8/layout/radial3"/>
    <dgm:cxn modelId="{582C26EF-CA71-4D05-B54E-CBDFD697C00E}" type="presOf" srcId="{34C9F371-6BE8-4CDC-98C7-258BEE1ED1BC}" destId="{47CA2E99-2C48-4A6B-A403-0A276AE7E519}" srcOrd="0" destOrd="0" presId="urn:microsoft.com/office/officeart/2005/8/layout/radial3"/>
    <dgm:cxn modelId="{52B75E7B-AEDF-450C-835D-EB5961309C6B}" type="presParOf" srcId="{8279D2B9-E758-48E1-8B9D-910C3919515B}" destId="{77187593-9D37-491C-8D93-CA855EAAA4DF}" srcOrd="0" destOrd="0" presId="urn:microsoft.com/office/officeart/2005/8/layout/radial3"/>
    <dgm:cxn modelId="{45294B4F-067C-4E25-85B9-BCD4237D695A}" type="presParOf" srcId="{77187593-9D37-491C-8D93-CA855EAAA4DF}" destId="{74B57BB1-A41D-45D8-8926-7D91FA2F640B}" srcOrd="0" destOrd="0" presId="urn:microsoft.com/office/officeart/2005/8/layout/radial3"/>
    <dgm:cxn modelId="{5725574D-7E1C-476D-8DF4-DD74E7AC5AF0}" type="presParOf" srcId="{77187593-9D37-491C-8D93-CA855EAAA4DF}" destId="{5CC66E13-1371-40B9-AAE9-2F257742BE41}" srcOrd="1" destOrd="0" presId="urn:microsoft.com/office/officeart/2005/8/layout/radial3"/>
    <dgm:cxn modelId="{64768ED3-BAB9-4823-9A0D-48C83DD19A5E}" type="presParOf" srcId="{77187593-9D37-491C-8D93-CA855EAAA4DF}" destId="{F41F3AF5-0101-4CDE-9705-5DF2EF9DD6BB}" srcOrd="2" destOrd="0" presId="urn:microsoft.com/office/officeart/2005/8/layout/radial3"/>
    <dgm:cxn modelId="{F6DFC996-5800-4BEF-8F1E-000D94B840AF}" type="presParOf" srcId="{77187593-9D37-491C-8D93-CA855EAAA4DF}" destId="{B9045422-ED93-4494-9137-933D55F558C3}" srcOrd="3" destOrd="0" presId="urn:microsoft.com/office/officeart/2005/8/layout/radial3"/>
    <dgm:cxn modelId="{7C8EBA4A-F99A-45A8-A689-89D808B8404F}" type="presParOf" srcId="{77187593-9D37-491C-8D93-CA855EAAA4DF}" destId="{9E80BAD7-CE83-461D-8AB7-3461F9DD6C31}" srcOrd="4" destOrd="0" presId="urn:microsoft.com/office/officeart/2005/8/layout/radial3"/>
    <dgm:cxn modelId="{9FBD01DE-F8E1-4F3D-9854-E78B8300443B}" type="presParOf" srcId="{77187593-9D37-491C-8D93-CA855EAAA4DF}" destId="{A9BFA85B-0E8C-42E0-B08D-B918A1D26C5F}" srcOrd="5" destOrd="0" presId="urn:microsoft.com/office/officeart/2005/8/layout/radial3"/>
    <dgm:cxn modelId="{03164BB3-0841-40BF-8929-1E3EFE4985EE}" type="presParOf" srcId="{77187593-9D37-491C-8D93-CA855EAAA4DF}" destId="{47CA2E99-2C48-4A6B-A403-0A276AE7E519}" srcOrd="6" destOrd="0" presId="urn:microsoft.com/office/officeart/2005/8/layout/radial3"/>
    <dgm:cxn modelId="{5C1440FF-06AF-4601-8410-C5BB581F93B4}" type="presParOf" srcId="{77187593-9D37-491C-8D93-CA855EAAA4DF}" destId="{C65A999E-934B-4E4B-BACF-DC85F56DC47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9E692-EF3E-42C9-BD9B-F86980AC527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2CAC857B-C225-4C4E-8509-924C55759FE2}">
      <dgm:prSet phldrT="[טקסט]"/>
      <dgm:spPr/>
      <dgm:t>
        <a:bodyPr/>
        <a:lstStyle/>
        <a:p>
          <a:pPr rtl="1">
            <a:buFont typeface="+mj-cs"/>
            <a:buAutoNum type="hebrew2Minus"/>
          </a:pPr>
          <a:r>
            <a:rPr lang="he-I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להיות מוקף אנשים -</a:t>
          </a:r>
        </a:p>
        <a:p>
          <a:pPr rtl="1">
            <a:buFont typeface="+mj-cs"/>
            <a:buAutoNum type="hebrew2Minus"/>
          </a:pPr>
          <a:r>
            <a:rPr lang="he-I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לא בהכרח אומר שהאדם לא חש בדידות 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546E81-9647-44FA-8A4C-BBA7E5B41F4E}" type="parTrans" cxnId="{00812998-B53B-4287-8C29-6FFC656F4D1F}">
      <dgm:prSet/>
      <dgm:spPr/>
      <dgm:t>
        <a:bodyPr/>
        <a:lstStyle/>
        <a:p>
          <a:pPr rtl="1"/>
          <a:endParaRPr lang="he-IL"/>
        </a:p>
      </dgm:t>
    </dgm:pt>
    <dgm:pt modelId="{D93CDF7A-C338-41B3-9FD4-D0E62621F227}" type="sibTrans" cxnId="{00812998-B53B-4287-8C29-6FFC656F4D1F}">
      <dgm:prSet/>
      <dgm:spPr/>
      <dgm:t>
        <a:bodyPr/>
        <a:lstStyle/>
        <a:p>
          <a:pPr rtl="1"/>
          <a:endParaRPr lang="he-IL"/>
        </a:p>
      </dgm:t>
    </dgm:pt>
    <dgm:pt modelId="{409A9E28-EB4B-4F7F-814B-54EDD3BE3C43}">
      <dgm:prSet/>
      <dgm:spPr/>
      <dgm:t>
        <a:bodyPr/>
        <a:lstStyle/>
        <a:p>
          <a:pPr rtl="1"/>
          <a:r>
            <a:rPr lang="he-I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קשר משמעותי יפיג בדידות (ולא פנאי משמעותי)</a:t>
          </a:r>
          <a:endParaRPr lang="en-IL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9B956E2-A6FC-4FDE-BD78-45A9E7CB083B}" type="parTrans" cxnId="{8234DDE6-26BD-4C74-B731-D0060E0EB6D3}">
      <dgm:prSet/>
      <dgm:spPr/>
      <dgm:t>
        <a:bodyPr/>
        <a:lstStyle/>
        <a:p>
          <a:pPr rtl="1"/>
          <a:endParaRPr lang="he-IL"/>
        </a:p>
      </dgm:t>
    </dgm:pt>
    <dgm:pt modelId="{1CBC782E-BE85-48BF-9E23-3690FDF87108}" type="sibTrans" cxnId="{8234DDE6-26BD-4C74-B731-D0060E0EB6D3}">
      <dgm:prSet/>
      <dgm:spPr/>
      <dgm:t>
        <a:bodyPr/>
        <a:lstStyle/>
        <a:p>
          <a:pPr rtl="1"/>
          <a:endParaRPr lang="he-IL"/>
        </a:p>
      </dgm:t>
    </dgm:pt>
    <dgm:pt modelId="{8A22AF0A-8D91-41A1-86BD-9E986542D9DB}">
      <dgm:prSet phldrT="[טקסט]"/>
      <dgm:spPr/>
      <dgm:t>
        <a:bodyPr/>
        <a:lstStyle/>
        <a:p>
          <a:pPr rtl="1">
            <a:buFont typeface="+mj-cs"/>
            <a:buAutoNum type="hebrew2Minus"/>
          </a:pPr>
          <a:r>
            <a:rPr lang="he-I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אפשר להיות לבד ולא להרגיש בודד</a:t>
          </a:r>
          <a:endParaRPr lang="he-I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6A127B-6C5C-48C1-9A2C-6E546C9E211C}" type="parTrans" cxnId="{362E19D1-BBDE-43F6-A7B1-58CEC22A1D8A}">
      <dgm:prSet/>
      <dgm:spPr/>
      <dgm:t>
        <a:bodyPr/>
        <a:lstStyle/>
        <a:p>
          <a:pPr rtl="1"/>
          <a:endParaRPr lang="he-IL"/>
        </a:p>
      </dgm:t>
    </dgm:pt>
    <dgm:pt modelId="{6EC6C0B3-5FD7-4A12-BB57-9AE789999F17}" type="sibTrans" cxnId="{362E19D1-BBDE-43F6-A7B1-58CEC22A1D8A}">
      <dgm:prSet/>
      <dgm:spPr/>
      <dgm:t>
        <a:bodyPr/>
        <a:lstStyle/>
        <a:p>
          <a:pPr rtl="1"/>
          <a:endParaRPr lang="he-IL"/>
        </a:p>
      </dgm:t>
    </dgm:pt>
    <dgm:pt modelId="{34423000-7BDB-42BF-B3AD-9A16E6CBC6D0}" type="pres">
      <dgm:prSet presAssocID="{9299E692-EF3E-42C9-BD9B-F86980AC5272}" presName="linear" presStyleCnt="0">
        <dgm:presLayoutVars>
          <dgm:animLvl val="lvl"/>
          <dgm:resizeHandles val="exact"/>
        </dgm:presLayoutVars>
      </dgm:prSet>
      <dgm:spPr/>
    </dgm:pt>
    <dgm:pt modelId="{FEF2F86B-E7D2-41EA-8205-0F1D8673D86B}" type="pres">
      <dgm:prSet presAssocID="{2CAC857B-C225-4C4E-8509-924C55759F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03D0CD-D3A4-4ADE-ABBB-E8401947C9B0}" type="pres">
      <dgm:prSet presAssocID="{D93CDF7A-C338-41B3-9FD4-D0E62621F227}" presName="spacer" presStyleCnt="0"/>
      <dgm:spPr/>
    </dgm:pt>
    <dgm:pt modelId="{6FD1FE79-0467-454A-A1D6-25394B44D9E6}" type="pres">
      <dgm:prSet presAssocID="{8A22AF0A-8D91-41A1-86BD-9E986542D9DB}" presName="parentText" presStyleLbl="node1" presStyleIdx="1" presStyleCnt="3" custLinFactNeighborX="-30841" custLinFactNeighborY="11855">
        <dgm:presLayoutVars>
          <dgm:chMax val="0"/>
          <dgm:bulletEnabled val="1"/>
        </dgm:presLayoutVars>
      </dgm:prSet>
      <dgm:spPr/>
    </dgm:pt>
    <dgm:pt modelId="{6C3F02F0-2CE2-4F64-8943-83BC8DDDFD02}" type="pres">
      <dgm:prSet presAssocID="{6EC6C0B3-5FD7-4A12-BB57-9AE789999F17}" presName="spacer" presStyleCnt="0"/>
      <dgm:spPr/>
    </dgm:pt>
    <dgm:pt modelId="{1745184F-0029-49B5-80F9-1954EF067F2F}" type="pres">
      <dgm:prSet presAssocID="{409A9E28-EB4B-4F7F-814B-54EDD3BE3C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3C2A33-0031-4536-A1BA-B611687DB285}" type="presOf" srcId="{409A9E28-EB4B-4F7F-814B-54EDD3BE3C43}" destId="{1745184F-0029-49B5-80F9-1954EF067F2F}" srcOrd="0" destOrd="0" presId="urn:microsoft.com/office/officeart/2005/8/layout/vList2"/>
    <dgm:cxn modelId="{00812998-B53B-4287-8C29-6FFC656F4D1F}" srcId="{9299E692-EF3E-42C9-BD9B-F86980AC5272}" destId="{2CAC857B-C225-4C4E-8509-924C55759FE2}" srcOrd="0" destOrd="0" parTransId="{74546E81-9647-44FA-8A4C-BBA7E5B41F4E}" sibTransId="{D93CDF7A-C338-41B3-9FD4-D0E62621F227}"/>
    <dgm:cxn modelId="{CEEF5CCD-0749-4D3B-9C77-4F4C15275C93}" type="presOf" srcId="{9299E692-EF3E-42C9-BD9B-F86980AC5272}" destId="{34423000-7BDB-42BF-B3AD-9A16E6CBC6D0}" srcOrd="0" destOrd="0" presId="urn:microsoft.com/office/officeart/2005/8/layout/vList2"/>
    <dgm:cxn modelId="{2D0E59CF-9EB8-4F9D-8F04-097025427D00}" type="presOf" srcId="{2CAC857B-C225-4C4E-8509-924C55759FE2}" destId="{FEF2F86B-E7D2-41EA-8205-0F1D8673D86B}" srcOrd="0" destOrd="0" presId="urn:microsoft.com/office/officeart/2005/8/layout/vList2"/>
    <dgm:cxn modelId="{362E19D1-BBDE-43F6-A7B1-58CEC22A1D8A}" srcId="{9299E692-EF3E-42C9-BD9B-F86980AC5272}" destId="{8A22AF0A-8D91-41A1-86BD-9E986542D9DB}" srcOrd="1" destOrd="0" parTransId="{9C6A127B-6C5C-48C1-9A2C-6E546C9E211C}" sibTransId="{6EC6C0B3-5FD7-4A12-BB57-9AE789999F17}"/>
    <dgm:cxn modelId="{8234DDE6-26BD-4C74-B731-D0060E0EB6D3}" srcId="{9299E692-EF3E-42C9-BD9B-F86980AC5272}" destId="{409A9E28-EB4B-4F7F-814B-54EDD3BE3C43}" srcOrd="2" destOrd="0" parTransId="{89B956E2-A6FC-4FDE-BD78-45A9E7CB083B}" sibTransId="{1CBC782E-BE85-48BF-9E23-3690FDF87108}"/>
    <dgm:cxn modelId="{A0BA36F1-05BA-4404-867A-C23E40410510}" type="presOf" srcId="{8A22AF0A-8D91-41A1-86BD-9E986542D9DB}" destId="{6FD1FE79-0467-454A-A1D6-25394B44D9E6}" srcOrd="0" destOrd="0" presId="urn:microsoft.com/office/officeart/2005/8/layout/vList2"/>
    <dgm:cxn modelId="{AFD764D3-1577-4B01-9CA3-041F9BED0017}" type="presParOf" srcId="{34423000-7BDB-42BF-B3AD-9A16E6CBC6D0}" destId="{FEF2F86B-E7D2-41EA-8205-0F1D8673D86B}" srcOrd="0" destOrd="0" presId="urn:microsoft.com/office/officeart/2005/8/layout/vList2"/>
    <dgm:cxn modelId="{8D1E4881-DED7-4799-8344-C48095EF621A}" type="presParOf" srcId="{34423000-7BDB-42BF-B3AD-9A16E6CBC6D0}" destId="{8803D0CD-D3A4-4ADE-ABBB-E8401947C9B0}" srcOrd="1" destOrd="0" presId="urn:microsoft.com/office/officeart/2005/8/layout/vList2"/>
    <dgm:cxn modelId="{D1A6FA87-7DE7-4459-AD44-F96F88765897}" type="presParOf" srcId="{34423000-7BDB-42BF-B3AD-9A16E6CBC6D0}" destId="{6FD1FE79-0467-454A-A1D6-25394B44D9E6}" srcOrd="2" destOrd="0" presId="urn:microsoft.com/office/officeart/2005/8/layout/vList2"/>
    <dgm:cxn modelId="{F3E2BCF4-FA76-462F-9ED4-1257F85039AA}" type="presParOf" srcId="{34423000-7BDB-42BF-B3AD-9A16E6CBC6D0}" destId="{6C3F02F0-2CE2-4F64-8943-83BC8DDDFD02}" srcOrd="3" destOrd="0" presId="urn:microsoft.com/office/officeart/2005/8/layout/vList2"/>
    <dgm:cxn modelId="{64017272-12C4-44B0-ACB0-A3CAA57A0ECA}" type="presParOf" srcId="{34423000-7BDB-42BF-B3AD-9A16E6CBC6D0}" destId="{1745184F-0029-49B5-80F9-1954EF067F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348FE-D8A7-4820-A8AE-0244D33F70A2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BE7DFF7C-FDB1-4F25-928E-A4A3E9B846BE}">
      <dgm:prSet custT="1"/>
      <dgm:spPr/>
      <dgm:t>
        <a:bodyPr/>
        <a:lstStyle/>
        <a:p>
          <a:pPr algn="r" rtl="1"/>
          <a:r>
            <a:rPr lang="he-IL" sz="2400" b="1" dirty="0">
              <a:latin typeface="Calibri" panose="020F0502020204030204" pitchFamily="34" charset="0"/>
              <a:cs typeface="Calibri" panose="020F0502020204030204" pitchFamily="34" charset="0"/>
            </a:rPr>
            <a:t>נסו לקבוע שעה ויום קבועים למפגש, ללא שינויים</a:t>
          </a:r>
        </a:p>
      </dgm:t>
    </dgm:pt>
    <dgm:pt modelId="{7E93C2CD-24E2-4B73-BC48-818C6F04AF79}" type="parTrans" cxnId="{2C5C3A20-4AF5-449B-9913-3FAEAFADA5A8}">
      <dgm:prSet/>
      <dgm:spPr/>
      <dgm:t>
        <a:bodyPr/>
        <a:lstStyle/>
        <a:p>
          <a:pPr rtl="1"/>
          <a:endParaRPr lang="he-IL"/>
        </a:p>
      </dgm:t>
    </dgm:pt>
    <dgm:pt modelId="{6A902A03-FA8D-46F0-B085-16FDA7442A70}" type="sibTrans" cxnId="{2C5C3A20-4AF5-449B-9913-3FAEAFADA5A8}">
      <dgm:prSet/>
      <dgm:spPr/>
      <dgm:t>
        <a:bodyPr/>
        <a:lstStyle/>
        <a:p>
          <a:pPr rtl="1"/>
          <a:endParaRPr lang="he-IL"/>
        </a:p>
      </dgm:t>
    </dgm:pt>
    <dgm:pt modelId="{C5DB54B1-BE5E-4A21-9254-DAF33F40ADC6}">
      <dgm:prSet custT="1"/>
      <dgm:spPr/>
      <dgm:t>
        <a:bodyPr/>
        <a:lstStyle/>
        <a:p>
          <a:pPr algn="r" rtl="1"/>
          <a:r>
            <a:rPr lang="he-IL" sz="24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במידה וחייבים לבטל מפגש - יש להודיע לניצול </a:t>
          </a:r>
        </a:p>
      </dgm:t>
    </dgm:pt>
    <dgm:pt modelId="{50C44512-CAD6-4C7D-9AAA-E432853E63BB}" type="parTrans" cxnId="{DD9B4734-F45E-4BE1-9E69-57DBC0C5187E}">
      <dgm:prSet/>
      <dgm:spPr/>
      <dgm:t>
        <a:bodyPr/>
        <a:lstStyle/>
        <a:p>
          <a:pPr rtl="1"/>
          <a:endParaRPr lang="he-IL"/>
        </a:p>
      </dgm:t>
    </dgm:pt>
    <dgm:pt modelId="{0EB57400-6C97-4349-94ED-8236384DAC42}" type="sibTrans" cxnId="{DD9B4734-F45E-4BE1-9E69-57DBC0C5187E}">
      <dgm:prSet/>
      <dgm:spPr/>
      <dgm:t>
        <a:bodyPr/>
        <a:lstStyle/>
        <a:p>
          <a:pPr rtl="1"/>
          <a:endParaRPr lang="he-IL"/>
        </a:p>
      </dgm:t>
    </dgm:pt>
    <dgm:pt modelId="{A139FD7F-27CD-4238-8AFA-DDD383A72A3C}">
      <dgm:prSet custT="1"/>
      <dgm:spPr/>
      <dgm:t>
        <a:bodyPr/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אם מאחרים - יש להודיע לניצול</a:t>
          </a:r>
        </a:p>
      </dgm:t>
    </dgm:pt>
    <dgm:pt modelId="{438D265B-E2B7-41D2-B6F3-688CDB560298}" type="parTrans" cxnId="{7B527AD9-26B9-45D9-9667-58ABC9BA12ED}">
      <dgm:prSet/>
      <dgm:spPr/>
      <dgm:t>
        <a:bodyPr/>
        <a:lstStyle/>
        <a:p>
          <a:pPr rtl="1"/>
          <a:endParaRPr lang="he-IL"/>
        </a:p>
      </dgm:t>
    </dgm:pt>
    <dgm:pt modelId="{1A20A1E7-DB67-415E-BDF6-9C2AE8DE5504}" type="sibTrans" cxnId="{7B527AD9-26B9-45D9-9667-58ABC9BA12ED}">
      <dgm:prSet/>
      <dgm:spPr/>
      <dgm:t>
        <a:bodyPr/>
        <a:lstStyle/>
        <a:p>
          <a:pPr rtl="1"/>
          <a:endParaRPr lang="he-IL"/>
        </a:p>
      </dgm:t>
    </dgm:pt>
    <dgm:pt modelId="{514B2F30-691B-475D-8AD3-B49927C281A3}" type="pres">
      <dgm:prSet presAssocID="{AFB348FE-D8A7-4820-A8AE-0244D33F70A2}" presName="linearFlow" presStyleCnt="0">
        <dgm:presLayoutVars>
          <dgm:dir/>
          <dgm:resizeHandles val="exact"/>
        </dgm:presLayoutVars>
      </dgm:prSet>
      <dgm:spPr/>
    </dgm:pt>
    <dgm:pt modelId="{AEEEF20B-CA12-4F74-9288-3B31F1602FB8}" type="pres">
      <dgm:prSet presAssocID="{BE7DFF7C-FDB1-4F25-928E-A4A3E9B846BE}" presName="composite" presStyleCnt="0"/>
      <dgm:spPr/>
    </dgm:pt>
    <dgm:pt modelId="{30F7DBAE-5998-4CC7-8230-9F6EC93A540A}" type="pres">
      <dgm:prSet presAssocID="{BE7DFF7C-FDB1-4F25-928E-A4A3E9B846BE}" presName="imgShp" presStyleLbl="fgImgPlace1" presStyleIdx="0" presStyleCnt="3" custLinFactNeighborX="-14051" custLinFactNeighborY="1125"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4FCA91FA-78DF-48BD-A3FC-E791AA7A6563}" type="pres">
      <dgm:prSet presAssocID="{BE7DFF7C-FDB1-4F25-928E-A4A3E9B846BE}" presName="txShp" presStyleLbl="node1" presStyleIdx="0" presStyleCnt="3" custScaleX="111230" custScaleY="69940">
        <dgm:presLayoutVars>
          <dgm:bulletEnabled val="1"/>
        </dgm:presLayoutVars>
      </dgm:prSet>
      <dgm:spPr/>
    </dgm:pt>
    <dgm:pt modelId="{CE25D1DA-89F5-40B7-801A-7142E48619F3}" type="pres">
      <dgm:prSet presAssocID="{6A902A03-FA8D-46F0-B085-16FDA7442A70}" presName="spacing" presStyleCnt="0"/>
      <dgm:spPr/>
    </dgm:pt>
    <dgm:pt modelId="{A4714A99-E2DF-49FB-B485-82120AF31144}" type="pres">
      <dgm:prSet presAssocID="{C5DB54B1-BE5E-4A21-9254-DAF33F40ADC6}" presName="composite" presStyleCnt="0"/>
      <dgm:spPr/>
    </dgm:pt>
    <dgm:pt modelId="{64105702-FFBA-43A4-8C7A-9C25CCB87B2E}" type="pres">
      <dgm:prSet presAssocID="{C5DB54B1-BE5E-4A21-9254-DAF33F40ADC6}" presName="imgShp" presStyleLbl="fgImgPlace1" presStyleIdx="1" presStyleCnt="3" custLinFactNeighborX="-7289" custLinFactNeighborY="321"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57439BBE-5859-41AC-89DE-7760135CF8BF}" type="pres">
      <dgm:prSet presAssocID="{C5DB54B1-BE5E-4A21-9254-DAF33F40ADC6}" presName="txShp" presStyleLbl="node1" presStyleIdx="1" presStyleCnt="3" custScaleX="112959" custScaleY="83125">
        <dgm:presLayoutVars>
          <dgm:bulletEnabled val="1"/>
        </dgm:presLayoutVars>
      </dgm:prSet>
      <dgm:spPr/>
    </dgm:pt>
    <dgm:pt modelId="{AEB367C7-612A-4A5B-9AE8-8C511A855BEB}" type="pres">
      <dgm:prSet presAssocID="{0EB57400-6C97-4349-94ED-8236384DAC42}" presName="spacing" presStyleCnt="0"/>
      <dgm:spPr/>
    </dgm:pt>
    <dgm:pt modelId="{3204C796-1E91-4E52-92FE-1CDD00B362BD}" type="pres">
      <dgm:prSet presAssocID="{A139FD7F-27CD-4238-8AFA-DDD383A72A3C}" presName="composite" presStyleCnt="0"/>
      <dgm:spPr/>
    </dgm:pt>
    <dgm:pt modelId="{5515CD6C-FB20-48BC-B80A-4E5C7CDD9C16}" type="pres">
      <dgm:prSet presAssocID="{A139FD7F-27CD-4238-8AFA-DDD383A72A3C}" presName="imgShp" presStyleLbl="fgImgPlace1" presStyleIdx="2" presStyleCnt="3" custLinFactNeighborX="-4305" custLinFactNeighborY="2248"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EEF568E3-3C2D-44EC-B863-ADA78FF85A58}" type="pres">
      <dgm:prSet presAssocID="{A139FD7F-27CD-4238-8AFA-DDD383A72A3C}" presName="txShp" presStyleLbl="node1" presStyleIdx="2" presStyleCnt="3" custScaleX="111056" custScaleY="81340" custLinFactNeighborX="446" custLinFactNeighborY="3326">
        <dgm:presLayoutVars>
          <dgm:bulletEnabled val="1"/>
        </dgm:presLayoutVars>
      </dgm:prSet>
      <dgm:spPr/>
    </dgm:pt>
  </dgm:ptLst>
  <dgm:cxnLst>
    <dgm:cxn modelId="{2C5C3A20-4AF5-449B-9913-3FAEAFADA5A8}" srcId="{AFB348FE-D8A7-4820-A8AE-0244D33F70A2}" destId="{BE7DFF7C-FDB1-4F25-928E-A4A3E9B846BE}" srcOrd="0" destOrd="0" parTransId="{7E93C2CD-24E2-4B73-BC48-818C6F04AF79}" sibTransId="{6A902A03-FA8D-46F0-B085-16FDA7442A70}"/>
    <dgm:cxn modelId="{DD9B4734-F45E-4BE1-9E69-57DBC0C5187E}" srcId="{AFB348FE-D8A7-4820-A8AE-0244D33F70A2}" destId="{C5DB54B1-BE5E-4A21-9254-DAF33F40ADC6}" srcOrd="1" destOrd="0" parTransId="{50C44512-CAD6-4C7D-9AAA-E432853E63BB}" sibTransId="{0EB57400-6C97-4349-94ED-8236384DAC42}"/>
    <dgm:cxn modelId="{A43C74A6-DD31-419A-95B4-6B148D4EF415}" type="presOf" srcId="{A139FD7F-27CD-4238-8AFA-DDD383A72A3C}" destId="{EEF568E3-3C2D-44EC-B863-ADA78FF85A58}" srcOrd="0" destOrd="0" presId="urn:microsoft.com/office/officeart/2005/8/layout/vList3"/>
    <dgm:cxn modelId="{5D2769D2-4FE7-4D11-8BD7-56BF0EA966AF}" type="presOf" srcId="{AFB348FE-D8A7-4820-A8AE-0244D33F70A2}" destId="{514B2F30-691B-475D-8AD3-B49927C281A3}" srcOrd="0" destOrd="0" presId="urn:microsoft.com/office/officeart/2005/8/layout/vList3"/>
    <dgm:cxn modelId="{7B527AD9-26B9-45D9-9667-58ABC9BA12ED}" srcId="{AFB348FE-D8A7-4820-A8AE-0244D33F70A2}" destId="{A139FD7F-27CD-4238-8AFA-DDD383A72A3C}" srcOrd="2" destOrd="0" parTransId="{438D265B-E2B7-41D2-B6F3-688CDB560298}" sibTransId="{1A20A1E7-DB67-415E-BDF6-9C2AE8DE5504}"/>
    <dgm:cxn modelId="{2458CCE5-D788-4196-902F-88627160A916}" type="presOf" srcId="{BE7DFF7C-FDB1-4F25-928E-A4A3E9B846BE}" destId="{4FCA91FA-78DF-48BD-A3FC-E791AA7A6563}" srcOrd="0" destOrd="0" presId="urn:microsoft.com/office/officeart/2005/8/layout/vList3"/>
    <dgm:cxn modelId="{8B1A71FE-90E7-4EAF-AB1F-0F2217122083}" type="presOf" srcId="{C5DB54B1-BE5E-4A21-9254-DAF33F40ADC6}" destId="{57439BBE-5859-41AC-89DE-7760135CF8BF}" srcOrd="0" destOrd="0" presId="urn:microsoft.com/office/officeart/2005/8/layout/vList3"/>
    <dgm:cxn modelId="{134547AA-5238-4660-8E10-C7C040152C65}" type="presParOf" srcId="{514B2F30-691B-475D-8AD3-B49927C281A3}" destId="{AEEEF20B-CA12-4F74-9288-3B31F1602FB8}" srcOrd="0" destOrd="0" presId="urn:microsoft.com/office/officeart/2005/8/layout/vList3"/>
    <dgm:cxn modelId="{06B04109-21ED-4FBE-970C-523BAFC06826}" type="presParOf" srcId="{AEEEF20B-CA12-4F74-9288-3B31F1602FB8}" destId="{30F7DBAE-5998-4CC7-8230-9F6EC93A540A}" srcOrd="0" destOrd="0" presId="urn:microsoft.com/office/officeart/2005/8/layout/vList3"/>
    <dgm:cxn modelId="{265F8946-D179-4DCC-8267-5A1C5FD18565}" type="presParOf" srcId="{AEEEF20B-CA12-4F74-9288-3B31F1602FB8}" destId="{4FCA91FA-78DF-48BD-A3FC-E791AA7A6563}" srcOrd="1" destOrd="0" presId="urn:microsoft.com/office/officeart/2005/8/layout/vList3"/>
    <dgm:cxn modelId="{E61779E6-5AF8-461E-ABE1-9DD85146F787}" type="presParOf" srcId="{514B2F30-691B-475D-8AD3-B49927C281A3}" destId="{CE25D1DA-89F5-40B7-801A-7142E48619F3}" srcOrd="1" destOrd="0" presId="urn:microsoft.com/office/officeart/2005/8/layout/vList3"/>
    <dgm:cxn modelId="{891CAC1C-F101-4269-92EB-53576B773BA5}" type="presParOf" srcId="{514B2F30-691B-475D-8AD3-B49927C281A3}" destId="{A4714A99-E2DF-49FB-B485-82120AF31144}" srcOrd="2" destOrd="0" presId="urn:microsoft.com/office/officeart/2005/8/layout/vList3"/>
    <dgm:cxn modelId="{35BB6FD8-7D18-4C69-9A33-CA3C55B6CE50}" type="presParOf" srcId="{A4714A99-E2DF-49FB-B485-82120AF31144}" destId="{64105702-FFBA-43A4-8C7A-9C25CCB87B2E}" srcOrd="0" destOrd="0" presId="urn:microsoft.com/office/officeart/2005/8/layout/vList3"/>
    <dgm:cxn modelId="{D7E9378C-49D7-494C-AB3E-88F1B9271802}" type="presParOf" srcId="{A4714A99-E2DF-49FB-B485-82120AF31144}" destId="{57439BBE-5859-41AC-89DE-7760135CF8BF}" srcOrd="1" destOrd="0" presId="urn:microsoft.com/office/officeart/2005/8/layout/vList3"/>
    <dgm:cxn modelId="{BF11B8FF-208B-4ECC-ABED-41669F34846D}" type="presParOf" srcId="{514B2F30-691B-475D-8AD3-B49927C281A3}" destId="{AEB367C7-612A-4A5B-9AE8-8C511A855BEB}" srcOrd="3" destOrd="0" presId="urn:microsoft.com/office/officeart/2005/8/layout/vList3"/>
    <dgm:cxn modelId="{C5678AFB-9649-4157-9319-E48B4DA922A2}" type="presParOf" srcId="{514B2F30-691B-475D-8AD3-B49927C281A3}" destId="{3204C796-1E91-4E52-92FE-1CDD00B362BD}" srcOrd="4" destOrd="0" presId="urn:microsoft.com/office/officeart/2005/8/layout/vList3"/>
    <dgm:cxn modelId="{DB13250D-51A3-4220-9331-6A72DBF332B2}" type="presParOf" srcId="{3204C796-1E91-4E52-92FE-1CDD00B362BD}" destId="{5515CD6C-FB20-48BC-B80A-4E5C7CDD9C16}" srcOrd="0" destOrd="0" presId="urn:microsoft.com/office/officeart/2005/8/layout/vList3"/>
    <dgm:cxn modelId="{D411C910-5B79-45BF-A56E-FF678CF6E0B7}" type="presParOf" srcId="{3204C796-1E91-4E52-92FE-1CDD00B362BD}" destId="{EEF568E3-3C2D-44EC-B863-ADA78FF85A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B348FE-D8A7-4820-A8AE-0244D33F70A2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B36DCC7F-E9AF-4AEC-B6CF-D5E5A04EDB94}">
      <dgm:prSet custT="1"/>
      <dgm:spPr/>
      <dgm:t>
        <a:bodyPr/>
        <a:lstStyle/>
        <a:p>
          <a:pPr algn="r" rtl="1"/>
          <a:r>
            <a:rPr lang="he-IL" altLang="he-IL" sz="2400" b="1" dirty="0">
              <a:latin typeface="Calibri" panose="020F0502020204030204" pitchFamily="34" charset="0"/>
              <a:cs typeface="Calibri" panose="020F0502020204030204" pitchFamily="34" charset="0"/>
            </a:rPr>
            <a:t>להימנע מהתערבות בסוגיות משפחתיות</a:t>
          </a:r>
        </a:p>
      </dgm:t>
    </dgm:pt>
    <dgm:pt modelId="{DD913581-D8F2-4926-8B14-46311D7EE6A0}" type="parTrans" cxnId="{0DC0ADB9-F080-46B7-AAD6-B9C48A87C4A4}">
      <dgm:prSet/>
      <dgm:spPr/>
      <dgm:t>
        <a:bodyPr/>
        <a:lstStyle/>
        <a:p>
          <a:pPr rtl="1"/>
          <a:endParaRPr lang="he-IL"/>
        </a:p>
      </dgm:t>
    </dgm:pt>
    <dgm:pt modelId="{3A5487FE-B703-426F-9FE3-AC9AC3539C31}" type="sibTrans" cxnId="{0DC0ADB9-F080-46B7-AAD6-B9C48A87C4A4}">
      <dgm:prSet/>
      <dgm:spPr/>
      <dgm:t>
        <a:bodyPr/>
        <a:lstStyle/>
        <a:p>
          <a:pPr rtl="1"/>
          <a:endParaRPr lang="he-IL"/>
        </a:p>
      </dgm:t>
    </dgm:pt>
    <dgm:pt modelId="{A9C2970D-3AD7-46AF-84C4-ACC449B2A82E}">
      <dgm:prSet custT="1"/>
      <dgm:spPr/>
      <dgm:t>
        <a:bodyPr/>
        <a:lstStyle/>
        <a:p>
          <a:pPr algn="r" rtl="1"/>
          <a:r>
            <a:rPr lang="he-IL" altLang="he-IL" sz="24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אין לקבל מתנות (מותר מתנות סמליות בלבד)</a:t>
          </a:r>
        </a:p>
      </dgm:t>
    </dgm:pt>
    <dgm:pt modelId="{FAF63C07-F871-4BE8-92EA-F2532B8F1570}" type="parTrans" cxnId="{2CCA2F2B-0E0E-4846-9C68-AB5D7668CD70}">
      <dgm:prSet/>
      <dgm:spPr/>
      <dgm:t>
        <a:bodyPr/>
        <a:lstStyle/>
        <a:p>
          <a:pPr rtl="1"/>
          <a:endParaRPr lang="he-IL"/>
        </a:p>
      </dgm:t>
    </dgm:pt>
    <dgm:pt modelId="{A16A055E-54A6-466D-94C4-45ED17EB2058}" type="sibTrans" cxnId="{2CCA2F2B-0E0E-4846-9C68-AB5D7668CD70}">
      <dgm:prSet/>
      <dgm:spPr/>
      <dgm:t>
        <a:bodyPr/>
        <a:lstStyle/>
        <a:p>
          <a:pPr rtl="1"/>
          <a:endParaRPr lang="he-IL"/>
        </a:p>
      </dgm:t>
    </dgm:pt>
    <dgm:pt modelId="{ADBA2B89-FEC1-4DC6-889C-413149AFBB04}">
      <dgm:prSet custT="1"/>
      <dgm:spPr/>
      <dgm:t>
        <a:bodyPr/>
        <a:lstStyle/>
        <a:p>
          <a:pPr algn="r" rtl="1"/>
          <a:r>
            <a:rPr lang="he-IL" altLang="he-IL" sz="24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אין לפרסם פרטים של הניצול ותמונות שלו ברשתות חברתיות</a:t>
          </a:r>
          <a:endParaRPr lang="he-IL" sz="24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A168ADE-C5EE-4C38-988E-590EEB8988D6}" type="parTrans" cxnId="{7129723A-2D15-46F0-AFEA-6AC9BEE411D9}">
      <dgm:prSet/>
      <dgm:spPr/>
      <dgm:t>
        <a:bodyPr/>
        <a:lstStyle/>
        <a:p>
          <a:pPr rtl="1"/>
          <a:endParaRPr lang="he-IL"/>
        </a:p>
      </dgm:t>
    </dgm:pt>
    <dgm:pt modelId="{FD84AF25-5AB9-4281-8CC4-8FA080B0F37E}" type="sibTrans" cxnId="{7129723A-2D15-46F0-AFEA-6AC9BEE411D9}">
      <dgm:prSet/>
      <dgm:spPr/>
      <dgm:t>
        <a:bodyPr/>
        <a:lstStyle/>
        <a:p>
          <a:pPr rtl="1"/>
          <a:endParaRPr lang="he-IL"/>
        </a:p>
      </dgm:t>
    </dgm:pt>
    <dgm:pt modelId="{514B2F30-691B-475D-8AD3-B49927C281A3}" type="pres">
      <dgm:prSet presAssocID="{AFB348FE-D8A7-4820-A8AE-0244D33F70A2}" presName="linearFlow" presStyleCnt="0">
        <dgm:presLayoutVars>
          <dgm:dir/>
          <dgm:resizeHandles val="exact"/>
        </dgm:presLayoutVars>
      </dgm:prSet>
      <dgm:spPr/>
    </dgm:pt>
    <dgm:pt modelId="{A9F79C9A-E251-4E8E-B96F-97B04A83A96D}" type="pres">
      <dgm:prSet presAssocID="{B36DCC7F-E9AF-4AEC-B6CF-D5E5A04EDB94}" presName="composite" presStyleCnt="0"/>
      <dgm:spPr/>
    </dgm:pt>
    <dgm:pt modelId="{41607192-314F-4769-B29F-E4B4F8043FC1}" type="pres">
      <dgm:prSet presAssocID="{B36DCC7F-E9AF-4AEC-B6CF-D5E5A04EDB94}" presName="imgShp" presStyleLbl="fgImgPlace1" presStyleIdx="0" presStyleCnt="3" custLinFactNeighborX="-53132" custLinFactNeighborY="-3471"/>
      <dgm:spPr>
        <a:blipFill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45124472-2838-4FD0-B20F-03455D502D0A}" type="pres">
      <dgm:prSet presAssocID="{B36DCC7F-E9AF-4AEC-B6CF-D5E5A04EDB94}" presName="txShp" presStyleLbl="node1" presStyleIdx="0" presStyleCnt="3" custScaleX="150376">
        <dgm:presLayoutVars>
          <dgm:bulletEnabled val="1"/>
        </dgm:presLayoutVars>
      </dgm:prSet>
      <dgm:spPr/>
    </dgm:pt>
    <dgm:pt modelId="{B96C5D86-EBD9-4E54-A3D3-0B57FF50530E}" type="pres">
      <dgm:prSet presAssocID="{3A5487FE-B703-426F-9FE3-AC9AC3539C31}" presName="spacing" presStyleCnt="0"/>
      <dgm:spPr/>
    </dgm:pt>
    <dgm:pt modelId="{555B8918-DFDC-4393-82A1-8370664B7744}" type="pres">
      <dgm:prSet presAssocID="{A9C2970D-3AD7-46AF-84C4-ACC449B2A82E}" presName="composite" presStyleCnt="0"/>
      <dgm:spPr/>
    </dgm:pt>
    <dgm:pt modelId="{D0B468C2-EB6F-4293-B420-55518E6A9118}" type="pres">
      <dgm:prSet presAssocID="{A9C2970D-3AD7-46AF-84C4-ACC449B2A82E}" presName="imgShp" presStyleLbl="fgImgPlace1" presStyleIdx="1" presStyleCnt="3" custLinFactNeighborX="-48084" custLinFactNeighborY="-2071"/>
      <dgm:spPr>
        <a:blipFill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288818DE-3328-42E3-961E-47FEDC2DFA29}" type="pres">
      <dgm:prSet presAssocID="{A9C2970D-3AD7-46AF-84C4-ACC449B2A82E}" presName="txShp" presStyleLbl="node1" presStyleIdx="1" presStyleCnt="3" custScaleX="150376">
        <dgm:presLayoutVars>
          <dgm:bulletEnabled val="1"/>
        </dgm:presLayoutVars>
      </dgm:prSet>
      <dgm:spPr/>
    </dgm:pt>
    <dgm:pt modelId="{5D6CC62D-63AE-4382-A79F-7CE6C930C07E}" type="pres">
      <dgm:prSet presAssocID="{A16A055E-54A6-466D-94C4-45ED17EB2058}" presName="spacing" presStyleCnt="0"/>
      <dgm:spPr/>
    </dgm:pt>
    <dgm:pt modelId="{F9B95CD5-3C0E-4C3C-A5E4-CF81AB9675C7}" type="pres">
      <dgm:prSet presAssocID="{ADBA2B89-FEC1-4DC6-889C-413149AFBB04}" presName="composite" presStyleCnt="0"/>
      <dgm:spPr/>
    </dgm:pt>
    <dgm:pt modelId="{1092F366-7401-4ECA-8C0B-025FA28BAB23}" type="pres">
      <dgm:prSet presAssocID="{ADBA2B89-FEC1-4DC6-889C-413149AFBB04}" presName="imgShp" presStyleLbl="fgImgPlace1" presStyleIdx="2" presStyleCnt="3" custLinFactNeighborX="-48084" custLinFactNeighborY="5338"/>
      <dgm:spPr>
        <a:blipFill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3DF9BE15-3D87-4E6D-B6AD-819800476691}" type="pres">
      <dgm:prSet presAssocID="{ADBA2B89-FEC1-4DC6-889C-413149AFBB04}" presName="txShp" presStyleLbl="node1" presStyleIdx="2" presStyleCnt="3" custScaleX="150376" custLinFactNeighborX="-2281" custLinFactNeighborY="-622">
        <dgm:presLayoutVars>
          <dgm:bulletEnabled val="1"/>
        </dgm:presLayoutVars>
      </dgm:prSet>
      <dgm:spPr/>
    </dgm:pt>
  </dgm:ptLst>
  <dgm:cxnLst>
    <dgm:cxn modelId="{E4098A24-EFDD-48DA-953C-DDB926D5C7FC}" type="presOf" srcId="{ADBA2B89-FEC1-4DC6-889C-413149AFBB04}" destId="{3DF9BE15-3D87-4E6D-B6AD-819800476691}" srcOrd="0" destOrd="0" presId="urn:microsoft.com/office/officeart/2005/8/layout/vList3"/>
    <dgm:cxn modelId="{2CCA2F2B-0E0E-4846-9C68-AB5D7668CD70}" srcId="{AFB348FE-D8A7-4820-A8AE-0244D33F70A2}" destId="{A9C2970D-3AD7-46AF-84C4-ACC449B2A82E}" srcOrd="1" destOrd="0" parTransId="{FAF63C07-F871-4BE8-92EA-F2532B8F1570}" sibTransId="{A16A055E-54A6-466D-94C4-45ED17EB2058}"/>
    <dgm:cxn modelId="{7129723A-2D15-46F0-AFEA-6AC9BEE411D9}" srcId="{AFB348FE-D8A7-4820-A8AE-0244D33F70A2}" destId="{ADBA2B89-FEC1-4DC6-889C-413149AFBB04}" srcOrd="2" destOrd="0" parTransId="{BA168ADE-C5EE-4C38-988E-590EEB8988D6}" sibTransId="{FD84AF25-5AB9-4281-8CC4-8FA080B0F37E}"/>
    <dgm:cxn modelId="{0DC0ADB9-F080-46B7-AAD6-B9C48A87C4A4}" srcId="{AFB348FE-D8A7-4820-A8AE-0244D33F70A2}" destId="{B36DCC7F-E9AF-4AEC-B6CF-D5E5A04EDB94}" srcOrd="0" destOrd="0" parTransId="{DD913581-D8F2-4926-8B14-46311D7EE6A0}" sibTransId="{3A5487FE-B703-426F-9FE3-AC9AC3539C31}"/>
    <dgm:cxn modelId="{5D2769D2-4FE7-4D11-8BD7-56BF0EA966AF}" type="presOf" srcId="{AFB348FE-D8A7-4820-A8AE-0244D33F70A2}" destId="{514B2F30-691B-475D-8AD3-B49927C281A3}" srcOrd="0" destOrd="0" presId="urn:microsoft.com/office/officeart/2005/8/layout/vList3"/>
    <dgm:cxn modelId="{A2657DD6-5006-4475-AC15-6D8EF97E6338}" type="presOf" srcId="{A9C2970D-3AD7-46AF-84C4-ACC449B2A82E}" destId="{288818DE-3328-42E3-961E-47FEDC2DFA29}" srcOrd="0" destOrd="0" presId="urn:microsoft.com/office/officeart/2005/8/layout/vList3"/>
    <dgm:cxn modelId="{3BCE74DF-4EAB-4ED1-8C48-29FE3017E94E}" type="presOf" srcId="{B36DCC7F-E9AF-4AEC-B6CF-D5E5A04EDB94}" destId="{45124472-2838-4FD0-B20F-03455D502D0A}" srcOrd="0" destOrd="0" presId="urn:microsoft.com/office/officeart/2005/8/layout/vList3"/>
    <dgm:cxn modelId="{B39F782D-7619-4A7C-8E34-5D820922EC70}" type="presParOf" srcId="{514B2F30-691B-475D-8AD3-B49927C281A3}" destId="{A9F79C9A-E251-4E8E-B96F-97B04A83A96D}" srcOrd="0" destOrd="0" presId="urn:microsoft.com/office/officeart/2005/8/layout/vList3"/>
    <dgm:cxn modelId="{96921C0E-5915-4C77-B38D-41F62BA5F680}" type="presParOf" srcId="{A9F79C9A-E251-4E8E-B96F-97B04A83A96D}" destId="{41607192-314F-4769-B29F-E4B4F8043FC1}" srcOrd="0" destOrd="0" presId="urn:microsoft.com/office/officeart/2005/8/layout/vList3"/>
    <dgm:cxn modelId="{A9C72DF2-C556-4A11-A959-92082EC50D8F}" type="presParOf" srcId="{A9F79C9A-E251-4E8E-B96F-97B04A83A96D}" destId="{45124472-2838-4FD0-B20F-03455D502D0A}" srcOrd="1" destOrd="0" presId="urn:microsoft.com/office/officeart/2005/8/layout/vList3"/>
    <dgm:cxn modelId="{F192248D-7D15-4ABE-B6B8-DCB1B79E7AC5}" type="presParOf" srcId="{514B2F30-691B-475D-8AD3-B49927C281A3}" destId="{B96C5D86-EBD9-4E54-A3D3-0B57FF50530E}" srcOrd="1" destOrd="0" presId="urn:microsoft.com/office/officeart/2005/8/layout/vList3"/>
    <dgm:cxn modelId="{F23363D4-726B-4EEC-BD7E-FC615BC73997}" type="presParOf" srcId="{514B2F30-691B-475D-8AD3-B49927C281A3}" destId="{555B8918-DFDC-4393-82A1-8370664B7744}" srcOrd="2" destOrd="0" presId="urn:microsoft.com/office/officeart/2005/8/layout/vList3"/>
    <dgm:cxn modelId="{D9EE50F9-72C1-4082-9D79-C4FDC78144D6}" type="presParOf" srcId="{555B8918-DFDC-4393-82A1-8370664B7744}" destId="{D0B468C2-EB6F-4293-B420-55518E6A9118}" srcOrd="0" destOrd="0" presId="urn:microsoft.com/office/officeart/2005/8/layout/vList3"/>
    <dgm:cxn modelId="{4F19797A-422F-4245-9C9A-7477A93C46D3}" type="presParOf" srcId="{555B8918-DFDC-4393-82A1-8370664B7744}" destId="{288818DE-3328-42E3-961E-47FEDC2DFA29}" srcOrd="1" destOrd="0" presId="urn:microsoft.com/office/officeart/2005/8/layout/vList3"/>
    <dgm:cxn modelId="{3AE8CA38-5679-4522-A255-781CDCB6311F}" type="presParOf" srcId="{514B2F30-691B-475D-8AD3-B49927C281A3}" destId="{5D6CC62D-63AE-4382-A79F-7CE6C930C07E}" srcOrd="3" destOrd="0" presId="urn:microsoft.com/office/officeart/2005/8/layout/vList3"/>
    <dgm:cxn modelId="{23E10419-4C40-460F-A5A9-5D64706432C0}" type="presParOf" srcId="{514B2F30-691B-475D-8AD3-B49927C281A3}" destId="{F9B95CD5-3C0E-4C3C-A5E4-CF81AB9675C7}" srcOrd="4" destOrd="0" presId="urn:microsoft.com/office/officeart/2005/8/layout/vList3"/>
    <dgm:cxn modelId="{1B10821B-9FCA-4AEA-BC2D-D215A9B1FCBC}" type="presParOf" srcId="{F9B95CD5-3C0E-4C3C-A5E4-CF81AB9675C7}" destId="{1092F366-7401-4ECA-8C0B-025FA28BAB23}" srcOrd="0" destOrd="0" presId="urn:microsoft.com/office/officeart/2005/8/layout/vList3"/>
    <dgm:cxn modelId="{D85EE149-AA9E-47A9-8861-6ABDE3000432}" type="presParOf" srcId="{F9B95CD5-3C0E-4C3C-A5E4-CF81AB9675C7}" destId="{3DF9BE15-3D87-4E6D-B6AD-8198004766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57BB1-A41D-45D8-8926-7D91FA2F640B}">
      <dsp:nvSpPr>
        <dsp:cNvPr id="0" name=""/>
        <dsp:cNvSpPr/>
      </dsp:nvSpPr>
      <dsp:spPr>
        <a:xfrm>
          <a:off x="2596877" y="1268690"/>
          <a:ext cx="3155670" cy="3155670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תהליך ההזדקנות</a:t>
          </a:r>
        </a:p>
      </dsp:txBody>
      <dsp:txXfrm>
        <a:off x="3059014" y="1730827"/>
        <a:ext cx="2231396" cy="2231396"/>
      </dsp:txXfrm>
    </dsp:sp>
    <dsp:sp modelId="{5CC66E13-1371-40B9-AAE9-2F257742BE41}">
      <dsp:nvSpPr>
        <dsp:cNvPr id="0" name=""/>
        <dsp:cNvSpPr/>
      </dsp:nvSpPr>
      <dsp:spPr>
        <a:xfrm>
          <a:off x="3351557" y="5087"/>
          <a:ext cx="1577835" cy="1577835"/>
        </a:xfrm>
        <a:prstGeom prst="ellipse">
          <a:avLst/>
        </a:prstGeom>
        <a:solidFill>
          <a:srgbClr val="0070C0">
            <a:alpha val="54286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בדידות-התבודדות</a:t>
          </a:r>
        </a:p>
      </dsp:txBody>
      <dsp:txXfrm>
        <a:off x="3582626" y="236156"/>
        <a:ext cx="1115697" cy="1115697"/>
      </dsp:txXfrm>
    </dsp:sp>
    <dsp:sp modelId="{F41F3AF5-0101-4CDE-9705-5DF2EF9DD6BB}">
      <dsp:nvSpPr>
        <dsp:cNvPr id="0" name=""/>
        <dsp:cNvSpPr/>
      </dsp:nvSpPr>
      <dsp:spPr>
        <a:xfrm>
          <a:off x="4959169" y="779280"/>
          <a:ext cx="1577835" cy="1577835"/>
        </a:xfrm>
        <a:prstGeom prst="ellipse">
          <a:avLst/>
        </a:prstGeom>
        <a:solidFill>
          <a:srgbClr val="0070C0">
            <a:alpha val="58571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בעיות זיכרון</a:t>
          </a:r>
        </a:p>
      </dsp:txBody>
      <dsp:txXfrm>
        <a:off x="5190238" y="1010349"/>
        <a:ext cx="1115697" cy="1115697"/>
      </dsp:txXfrm>
    </dsp:sp>
    <dsp:sp modelId="{B9045422-ED93-4494-9137-933D55F558C3}">
      <dsp:nvSpPr>
        <dsp:cNvPr id="0" name=""/>
        <dsp:cNvSpPr/>
      </dsp:nvSpPr>
      <dsp:spPr>
        <a:xfrm>
          <a:off x="5356220" y="2518853"/>
          <a:ext cx="1577835" cy="1577835"/>
        </a:xfrm>
        <a:prstGeom prst="ellipse">
          <a:avLst/>
        </a:prstGeom>
        <a:solidFill>
          <a:srgbClr val="0070C0">
            <a:alpha val="62857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ירידה במצב הבריאותי -תפקודי</a:t>
          </a:r>
        </a:p>
      </dsp:txBody>
      <dsp:txXfrm>
        <a:off x="5587289" y="2749922"/>
        <a:ext cx="1115697" cy="1115697"/>
      </dsp:txXfrm>
    </dsp:sp>
    <dsp:sp modelId="{9E80BAD7-CE83-461D-8AB7-3461F9DD6C31}">
      <dsp:nvSpPr>
        <dsp:cNvPr id="0" name=""/>
        <dsp:cNvSpPr/>
      </dsp:nvSpPr>
      <dsp:spPr>
        <a:xfrm>
          <a:off x="4243709" y="3913902"/>
          <a:ext cx="1577835" cy="1577835"/>
        </a:xfrm>
        <a:prstGeom prst="ellipse">
          <a:avLst/>
        </a:prstGeom>
        <a:solidFill>
          <a:srgbClr val="0070C0">
            <a:alpha val="67143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התדרדרות במצב הנפשי: דיכאון, חרדה ועוד</a:t>
          </a:r>
        </a:p>
      </dsp:txBody>
      <dsp:txXfrm>
        <a:off x="4474778" y="4144971"/>
        <a:ext cx="1115697" cy="1115697"/>
      </dsp:txXfrm>
    </dsp:sp>
    <dsp:sp modelId="{A9BFA85B-0E8C-42E0-B08D-B918A1D26C5F}">
      <dsp:nvSpPr>
        <dsp:cNvPr id="0" name=""/>
        <dsp:cNvSpPr/>
      </dsp:nvSpPr>
      <dsp:spPr>
        <a:xfrm>
          <a:off x="2459385" y="3913900"/>
          <a:ext cx="1577835" cy="1577835"/>
        </a:xfrm>
        <a:prstGeom prst="ellipse">
          <a:avLst/>
        </a:prstGeom>
        <a:solidFill>
          <a:srgbClr val="0070C0">
            <a:alpha val="71429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שינויים במצב המשפחתי</a:t>
          </a:r>
        </a:p>
      </dsp:txBody>
      <dsp:txXfrm>
        <a:off x="2690454" y="4144969"/>
        <a:ext cx="1115697" cy="1115697"/>
      </dsp:txXfrm>
    </dsp:sp>
    <dsp:sp modelId="{47CA2E99-2C48-4A6B-A403-0A276AE7E519}">
      <dsp:nvSpPr>
        <dsp:cNvPr id="0" name=""/>
        <dsp:cNvSpPr/>
      </dsp:nvSpPr>
      <dsp:spPr>
        <a:xfrm>
          <a:off x="1368161" y="2520277"/>
          <a:ext cx="1577835" cy="1577835"/>
        </a:xfrm>
        <a:prstGeom prst="ellipse">
          <a:avLst/>
        </a:prstGeom>
        <a:solidFill>
          <a:srgbClr val="0070C0">
            <a:alpha val="7571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פרישה מעולם התעסוקה</a:t>
          </a:r>
        </a:p>
      </dsp:txBody>
      <dsp:txXfrm>
        <a:off x="1599230" y="2751346"/>
        <a:ext cx="1115697" cy="1115697"/>
      </dsp:txXfrm>
    </dsp:sp>
    <dsp:sp modelId="{C65A999E-934B-4E4B-BACF-DC85F56DC470}">
      <dsp:nvSpPr>
        <dsp:cNvPr id="0" name=""/>
        <dsp:cNvSpPr/>
      </dsp:nvSpPr>
      <dsp:spPr>
        <a:xfrm>
          <a:off x="1732793" y="839013"/>
          <a:ext cx="1577835" cy="1577835"/>
        </a:xfrm>
        <a:prstGeom prst="ellipse">
          <a:avLst/>
        </a:prstGeom>
        <a:solidFill>
          <a:srgbClr val="0070C0">
            <a:alpha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אובדן העצמאות/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הערך העצמי</a:t>
          </a:r>
        </a:p>
      </dsp:txBody>
      <dsp:txXfrm>
        <a:off x="1963862" y="1070082"/>
        <a:ext cx="1115697" cy="1115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2F86B-E7D2-41EA-8205-0F1D8673D86B}">
      <dsp:nvSpPr>
        <dsp:cNvPr id="0" name=""/>
        <dsp:cNvSpPr/>
      </dsp:nvSpPr>
      <dsp:spPr>
        <a:xfrm>
          <a:off x="0" y="18440"/>
          <a:ext cx="9577063" cy="1232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cs"/>
            <a:buNone/>
          </a:pPr>
          <a:r>
            <a:rPr lang="he-IL" sz="27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להיות מוקף אנשים -</a:t>
          </a:r>
        </a:p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cs"/>
            <a:buNone/>
          </a:pPr>
          <a:r>
            <a:rPr lang="he-IL" sz="27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לא בהכרח אומר שהאדם לא חש בדידות </a:t>
          </a:r>
          <a:endParaRPr lang="he-IL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142" y="78582"/>
        <a:ext cx="9456779" cy="1111725"/>
      </dsp:txXfrm>
    </dsp:sp>
    <dsp:sp modelId="{6FD1FE79-0467-454A-A1D6-25394B44D9E6}">
      <dsp:nvSpPr>
        <dsp:cNvPr id="0" name=""/>
        <dsp:cNvSpPr/>
      </dsp:nvSpPr>
      <dsp:spPr>
        <a:xfrm>
          <a:off x="0" y="1337428"/>
          <a:ext cx="9577063" cy="1232009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cs"/>
            <a:buNone/>
          </a:pPr>
          <a:r>
            <a:rPr lang="he-IL" sz="27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אפשר להיות לבד ולא להרגיש בודד</a:t>
          </a:r>
          <a:endParaRPr lang="he-IL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142" y="1397570"/>
        <a:ext cx="9456779" cy="1111725"/>
      </dsp:txXfrm>
    </dsp:sp>
    <dsp:sp modelId="{1745184F-0029-49B5-80F9-1954EF067F2F}">
      <dsp:nvSpPr>
        <dsp:cNvPr id="0" name=""/>
        <dsp:cNvSpPr/>
      </dsp:nvSpPr>
      <dsp:spPr>
        <a:xfrm>
          <a:off x="0" y="2637980"/>
          <a:ext cx="9577063" cy="123200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קשר משמעותי יפיג בדידות (ולא פנאי משמעותי)</a:t>
          </a:r>
          <a:endParaRPr lang="en-IL" sz="2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0142" y="2698122"/>
        <a:ext cx="9456779" cy="1111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A91FA-78DF-48BD-A3FC-E791AA7A6563}">
      <dsp:nvSpPr>
        <dsp:cNvPr id="0" name=""/>
        <dsp:cNvSpPr/>
      </dsp:nvSpPr>
      <dsp:spPr>
        <a:xfrm rot="10800000">
          <a:off x="1374827" y="219697"/>
          <a:ext cx="6714928" cy="101468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762" tIns="91440" rIns="170688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נסו לקבוע שעה ויום קבועים למפגש, ללא שינויים</a:t>
          </a:r>
        </a:p>
      </dsp:txBody>
      <dsp:txXfrm rot="10800000">
        <a:off x="1628499" y="219697"/>
        <a:ext cx="6461256" cy="1014688"/>
      </dsp:txXfrm>
    </dsp:sp>
    <dsp:sp modelId="{30F7DBAE-5998-4CC7-8230-9F6EC93A540A}">
      <dsp:nvSpPr>
        <dsp:cNvPr id="0" name=""/>
        <dsp:cNvSpPr/>
      </dsp:nvSpPr>
      <dsp:spPr>
        <a:xfrm>
          <a:off x="784552" y="17964"/>
          <a:ext cx="1450799" cy="145079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39BBE-5859-41AC-89DE-7760135CF8BF}">
      <dsp:nvSpPr>
        <dsp:cNvPr id="0" name=""/>
        <dsp:cNvSpPr/>
      </dsp:nvSpPr>
      <dsp:spPr>
        <a:xfrm rot="10800000">
          <a:off x="1296542" y="2007927"/>
          <a:ext cx="6819308" cy="1205976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762" tIns="91440" rIns="170688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במידה וחייבים לבטל מפגש - יש להודיע לניצול </a:t>
          </a:r>
        </a:p>
      </dsp:txBody>
      <dsp:txXfrm rot="10800000">
        <a:off x="1598036" y="2007927"/>
        <a:ext cx="6517814" cy="1205976"/>
      </dsp:txXfrm>
    </dsp:sp>
    <dsp:sp modelId="{64105702-FFBA-43A4-8C7A-9C25CCB87B2E}">
      <dsp:nvSpPr>
        <dsp:cNvPr id="0" name=""/>
        <dsp:cNvSpPr/>
      </dsp:nvSpPr>
      <dsp:spPr>
        <a:xfrm>
          <a:off x="856560" y="1890173"/>
          <a:ext cx="1450799" cy="145079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568E3-3C2D-44EC-B863-ADA78FF85A58}">
      <dsp:nvSpPr>
        <dsp:cNvPr id="0" name=""/>
        <dsp:cNvSpPr/>
      </dsp:nvSpPr>
      <dsp:spPr>
        <a:xfrm rot="10800000">
          <a:off x="1409630" y="3953002"/>
          <a:ext cx="6704424" cy="1180079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762" tIns="91440" rIns="170688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אם מאחרים - יש להודיע לניצול</a:t>
          </a:r>
        </a:p>
      </dsp:txBody>
      <dsp:txXfrm rot="10800000">
        <a:off x="1704650" y="3953002"/>
        <a:ext cx="6409404" cy="1180079"/>
      </dsp:txXfrm>
    </dsp:sp>
    <dsp:sp modelId="{5515CD6C-FB20-48BC-B80A-4E5C7CDD9C16}">
      <dsp:nvSpPr>
        <dsp:cNvPr id="0" name=""/>
        <dsp:cNvSpPr/>
      </dsp:nvSpPr>
      <dsp:spPr>
        <a:xfrm>
          <a:off x="928573" y="3771031"/>
          <a:ext cx="1450799" cy="145079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4472-2838-4FD0-B20F-03455D502D0A}">
      <dsp:nvSpPr>
        <dsp:cNvPr id="0" name=""/>
        <dsp:cNvSpPr/>
      </dsp:nvSpPr>
      <dsp:spPr>
        <a:xfrm rot="10800000">
          <a:off x="-1" y="3653"/>
          <a:ext cx="8352931" cy="142644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021" tIns="91440" rIns="170688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altLang="he-IL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להימנע מהתערבות בסוגיות משפחתיות</a:t>
          </a:r>
        </a:p>
      </dsp:txBody>
      <dsp:txXfrm rot="10800000">
        <a:off x="356609" y="3653"/>
        <a:ext cx="7996321" cy="1426441"/>
      </dsp:txXfrm>
    </dsp:sp>
    <dsp:sp modelId="{41607192-314F-4769-B29F-E4B4F8043FC1}">
      <dsp:nvSpPr>
        <dsp:cNvPr id="0" name=""/>
        <dsp:cNvSpPr/>
      </dsp:nvSpPr>
      <dsp:spPr>
        <a:xfrm>
          <a:off x="0" y="0"/>
          <a:ext cx="1426441" cy="142644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818DE-3328-42E3-961E-47FEDC2DFA29}">
      <dsp:nvSpPr>
        <dsp:cNvPr id="0" name=""/>
        <dsp:cNvSpPr/>
      </dsp:nvSpPr>
      <dsp:spPr>
        <a:xfrm rot="10800000">
          <a:off x="-1" y="1855898"/>
          <a:ext cx="8352931" cy="1426441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021" tIns="91440" rIns="170688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altLang="he-IL" sz="24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אין לקבל מתנות (מותר מתנות סמליות בלבד)</a:t>
          </a:r>
        </a:p>
      </dsp:txBody>
      <dsp:txXfrm rot="10800000">
        <a:off x="356609" y="1855898"/>
        <a:ext cx="7996321" cy="1426441"/>
      </dsp:txXfrm>
    </dsp:sp>
    <dsp:sp modelId="{D0B468C2-EB6F-4293-B420-55518E6A9118}">
      <dsp:nvSpPr>
        <dsp:cNvPr id="0" name=""/>
        <dsp:cNvSpPr/>
      </dsp:nvSpPr>
      <dsp:spPr>
        <a:xfrm>
          <a:off x="4" y="1826356"/>
          <a:ext cx="1426441" cy="142644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9BE15-3D87-4E6D-B6AD-819800476691}">
      <dsp:nvSpPr>
        <dsp:cNvPr id="0" name=""/>
        <dsp:cNvSpPr/>
      </dsp:nvSpPr>
      <dsp:spPr>
        <a:xfrm rot="10800000">
          <a:off x="-1" y="3699271"/>
          <a:ext cx="8352931" cy="1426441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021" tIns="91440" rIns="170688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altLang="he-IL" sz="24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אין לפרסם פרטים של הניצול ותמונות שלו ברשתות חברתיות</a:t>
          </a:r>
          <a:endParaRPr lang="he-IL" sz="24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356609" y="3699271"/>
        <a:ext cx="7996321" cy="1426441"/>
      </dsp:txXfrm>
    </dsp:sp>
    <dsp:sp modelId="{1092F366-7401-4ECA-8C0B-025FA28BAB23}">
      <dsp:nvSpPr>
        <dsp:cNvPr id="0" name=""/>
        <dsp:cNvSpPr/>
      </dsp:nvSpPr>
      <dsp:spPr>
        <a:xfrm>
          <a:off x="4" y="3711797"/>
          <a:ext cx="1426441" cy="142644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F6E2A85-4EEB-41AC-9B0A-C2DE8D2A3E75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6179D3-000A-4A47-8AF2-4EB9220C82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4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5E935-CE41-42A6-8A68-91859CB68BC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4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DF0BA9-93DB-4512-AA58-0DB1023C5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96ADA1C-768B-4E65-8D76-19ED08588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5813E1-A728-4B44-B879-E54123A8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518D2E0-D49B-4E57-8C14-0CC52657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51EF618-57DC-454F-B81C-ED26E98E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695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58FAD5-A9B0-4A5A-8A3D-D12D692C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C3516C1-1730-4F47-945D-83C47A3B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2F0A5F3-52A7-462E-ADDD-BE16C57C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AE77C4-6845-484B-AEB5-B870D9F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802FFB-90BE-430B-BA08-C6F9A341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713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E9EBFB8-5B9F-465D-8B46-252A95C9C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ABD1B08-8D46-423B-A4BA-664253B5B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4508BF2-3CDC-4B5F-979A-73609D2C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4FC9C87-7446-48D8-842A-8D4D1B3B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2AC6F74-CD6E-49D6-98EA-4D08C0E7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5535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717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815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2267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254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1639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005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2485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274513-44E6-44CA-A454-913F3190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F83D294-4CD8-4C9C-9A1B-CF831382B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8DD8A1-4BF3-42DB-9D2D-0A001950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D626767-2C9C-4BFA-8EDA-93275E52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3C9F36-B571-4EF7-B3BB-D6012F21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8679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1720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588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484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12B260-94B1-4969-B05D-2DD588B7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295D850-55EF-45D8-8415-7DA315B25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95516F-564C-4810-987B-549473E5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B266EE1-0F09-4217-9B96-500881F4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D129CF2-5BE1-465A-B7C2-C5ABB9FB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5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3867A3-8CC5-4CDF-BA81-66B7D5AC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A55DCE8-FB9D-4042-9F77-AE1F1E6A7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8ACCC41-6DB2-4B04-916E-15B7E979D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316633B-FDBA-4AF0-A120-A8C782E1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72C07BB-F003-44BD-A943-6BA3E995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E8696E-1786-4D69-89BD-8C4FF849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192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84B81C-5B62-4C6F-81F3-7413E1F3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E42D9F9-D1F2-4BE8-955C-F70E6A24F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543AE8E-97A1-40FB-BB35-07B535D9A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FDEF6C8-D4B1-495B-B41F-1AB0A5F39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1B839E6-0A69-4674-9849-878E86DF3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3B86612-35EB-481D-84DF-47B2A930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DD8280D5-B11C-4953-A727-ED2355B6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FF64E73-3261-4ADA-B66E-C36C7831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884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AEFF5F-4A1D-4EFD-8C28-846A7DF2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71D39B4-5EBB-45AF-B60D-9506B5F1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2E0744B-501D-430F-98AB-20842ADD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99C50B7-976E-4FA7-B0BB-9C71B80D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464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4AA0BFF-0932-4350-B997-8B46AC13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59C4158-66DB-448A-9BFA-14C5454F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CF3DF91-AABD-4C71-92C0-E8C174CA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04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7402A2-BD5D-4CC5-A614-0A667DCD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AFFA43F-37DD-478F-BDE9-A8ABFF41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762D08B-8A6A-42E9-88EA-1F98E2598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D036B68-F9A3-4456-853C-5E62C331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BAE6870-9FE8-4BFB-A5FB-93002E78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B477F7-5EC8-48EC-B97E-6491D928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964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0A0682-7347-42EF-BF6F-FA1867EA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CE2CF23-1FF0-4258-BC67-329FEEE39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D1B689B-4728-401C-86D3-D5DC210E0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B15C3EF-154C-4D8A-88DC-CECF11C6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C45990E-63EE-4020-A41D-C9B90757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DC4032C-7DE7-41B7-ADCF-34619B97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27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8628724-5625-4C35-93FE-4C05C8B0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2CAFA3D-C6B7-44EE-954F-A007209E2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0196E5-1B5E-4C58-8D94-D2DB0586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9186-6126-4940-9540-379E72461146}" type="datetimeFigureOut">
              <a:rPr lang="he-IL" smtClean="0"/>
              <a:t>י"ב/אדר/תשפ"ג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72292B0-D2E1-4505-8A01-0E1AB8478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7942A8B-811A-4315-9217-B877A144B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87A6E-FF04-4510-BD25-B75C1A11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893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DACA-0399-4EED-A607-D3A6CB8068F8}" type="datetimeFigureOut">
              <a:rPr lang="he-IL" smtClean="0"/>
              <a:pPr/>
              <a:t>י"ב/אדר/תשפ"ג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5017-AA7D-4F85-A7C0-A792B2051BC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96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FVCDwcs54k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91_2E88D92E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khX-mM3bZpc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9CE8AAA-1274-44E3-BA36-251C5220C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908720"/>
            <a:ext cx="10774427" cy="3952036"/>
          </a:xfrm>
        </p:spPr>
        <p:txBody>
          <a:bodyPr>
            <a:normAutofit fontScale="92500" lnSpcReduction="10000"/>
          </a:bodyPr>
          <a:lstStyle/>
          <a:p>
            <a:r>
              <a:rPr lang="he-IL" sz="1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מחוברים</a:t>
            </a:r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תוכנית בין דורית המחברת אתכם – </a:t>
            </a:r>
          </a:p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תלמידי תיכון אורט </a:t>
            </a:r>
            <a:r>
              <a:rPr lang="he-IL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בית הספר </a:t>
            </a:r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לניצולי שואה</a:t>
            </a:r>
          </a:p>
          <a:p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תשפ"ג</a:t>
            </a:r>
          </a:p>
          <a:p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2" y="6207859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32" y="6160179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411" y="6384401"/>
            <a:ext cx="1234440" cy="5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4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1199455" y="233892"/>
            <a:ext cx="97173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יהושע מספר בסרטון שתחושת הבדידות שלו נובעת מ: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BC417FEC-ABDE-5517-7733-124D09C1F01F}"/>
              </a:ext>
            </a:extLst>
          </p:cNvPr>
          <p:cNvGrpSpPr/>
          <p:nvPr/>
        </p:nvGrpSpPr>
        <p:grpSpPr>
          <a:xfrm>
            <a:off x="9058682" y="1446684"/>
            <a:ext cx="1354369" cy="3964631"/>
            <a:chOff x="7283162" y="-1"/>
            <a:chExt cx="1354369" cy="3964631"/>
          </a:xfrm>
        </p:grpSpPr>
        <p:sp>
          <p:nvSpPr>
            <p:cNvPr id="44" name="תרשים זרימה: פעולה ידנית 43">
              <a:extLst>
                <a:ext uri="{FF2B5EF4-FFF2-40B4-BE49-F238E27FC236}">
                  <a16:creationId xmlns:a16="http://schemas.microsoft.com/office/drawing/2014/main" id="{120F8CB5-6C97-878C-443F-76082986361C}"/>
                </a:ext>
              </a:extLst>
            </p:cNvPr>
            <p:cNvSpPr/>
            <p:nvPr/>
          </p:nvSpPr>
          <p:spPr>
            <a:xfrm rot="5400000">
              <a:off x="5978031" y="1305130"/>
              <a:ext cx="3964631" cy="1354369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תרשים זרימה: פעולה ידנית 4">
              <a:extLst>
                <a:ext uri="{FF2B5EF4-FFF2-40B4-BE49-F238E27FC236}">
                  <a16:creationId xmlns:a16="http://schemas.microsoft.com/office/drawing/2014/main" id="{CC75D2F3-2683-A620-ADA2-D71F3BA872AF}"/>
                </a:ext>
              </a:extLst>
            </p:cNvPr>
            <p:cNvSpPr txBox="1"/>
            <p:nvPr/>
          </p:nvSpPr>
          <p:spPr>
            <a:xfrm>
              <a:off x="7283162" y="792925"/>
              <a:ext cx="1354369" cy="2378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20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2400" b="1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קושי ביציאה מהבית</a:t>
              </a:r>
              <a:endParaRPr lang="en-IL" sz="20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L" sz="1400" kern="1200" dirty="0"/>
            </a:p>
          </p:txBody>
        </p: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C24290CA-7678-0E38-5056-DFADBC19FAC8}"/>
              </a:ext>
            </a:extLst>
          </p:cNvPr>
          <p:cNvGrpSpPr/>
          <p:nvPr/>
        </p:nvGrpSpPr>
        <p:grpSpPr>
          <a:xfrm>
            <a:off x="7602735" y="1446684"/>
            <a:ext cx="1354369" cy="3964631"/>
            <a:chOff x="5827215" y="-1"/>
            <a:chExt cx="1354369" cy="3964631"/>
          </a:xfrm>
        </p:grpSpPr>
        <p:sp>
          <p:nvSpPr>
            <p:cNvPr id="42" name="תרשים זרימה: פעולה ידנית 41">
              <a:extLst>
                <a:ext uri="{FF2B5EF4-FFF2-40B4-BE49-F238E27FC236}">
                  <a16:creationId xmlns:a16="http://schemas.microsoft.com/office/drawing/2014/main" id="{3A11686A-33A5-F0D3-FC94-B3577B7FA867}"/>
                </a:ext>
              </a:extLst>
            </p:cNvPr>
            <p:cNvSpPr/>
            <p:nvPr/>
          </p:nvSpPr>
          <p:spPr>
            <a:xfrm rot="5400000">
              <a:off x="4522084" y="1305130"/>
              <a:ext cx="3964631" cy="1354369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960178"/>
                <a:satOff val="-8155"/>
                <a:lumOff val="1922"/>
                <a:alphaOff val="0"/>
              </a:schemeClr>
            </a:fillRef>
            <a:effectRef idx="0">
              <a:schemeClr val="accent4">
                <a:hueOff val="1960178"/>
                <a:satOff val="-8155"/>
                <a:lumOff val="1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תרשים זרימה: פעולה ידנית 6">
              <a:extLst>
                <a:ext uri="{FF2B5EF4-FFF2-40B4-BE49-F238E27FC236}">
                  <a16:creationId xmlns:a16="http://schemas.microsoft.com/office/drawing/2014/main" id="{7EBD1B2A-E976-AC2A-ADA8-CFEAB8A7BF32}"/>
                </a:ext>
              </a:extLst>
            </p:cNvPr>
            <p:cNvSpPr txBox="1"/>
            <p:nvPr/>
          </p:nvSpPr>
          <p:spPr>
            <a:xfrm>
              <a:off x="5827215" y="792925"/>
              <a:ext cx="1354369" cy="2378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פרידה מחברים ובני משפחה</a:t>
              </a:r>
              <a:endParaRPr lang="en-IL" sz="20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63B7A72C-02CE-E3DF-7E50-5EA5EBB8788B}"/>
              </a:ext>
            </a:extLst>
          </p:cNvPr>
          <p:cNvGrpSpPr/>
          <p:nvPr/>
        </p:nvGrpSpPr>
        <p:grpSpPr>
          <a:xfrm>
            <a:off x="6146788" y="1446684"/>
            <a:ext cx="1354369" cy="3964631"/>
            <a:chOff x="4371268" y="-1"/>
            <a:chExt cx="1354369" cy="3964631"/>
          </a:xfrm>
        </p:grpSpPr>
        <p:sp>
          <p:nvSpPr>
            <p:cNvPr id="40" name="תרשים זרימה: פעולה ידנית 39">
              <a:extLst>
                <a:ext uri="{FF2B5EF4-FFF2-40B4-BE49-F238E27FC236}">
                  <a16:creationId xmlns:a16="http://schemas.microsoft.com/office/drawing/2014/main" id="{FEA51B15-4A9D-8654-95D5-9AD540759456}"/>
                </a:ext>
              </a:extLst>
            </p:cNvPr>
            <p:cNvSpPr/>
            <p:nvPr/>
          </p:nvSpPr>
          <p:spPr>
            <a:xfrm rot="5400000">
              <a:off x="3066137" y="1305130"/>
              <a:ext cx="3964631" cy="1354369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920356"/>
                <a:satOff val="-16311"/>
                <a:lumOff val="3843"/>
                <a:alphaOff val="0"/>
              </a:schemeClr>
            </a:fillRef>
            <a:effectRef idx="0">
              <a:schemeClr val="accent4">
                <a:hueOff val="3920356"/>
                <a:satOff val="-16311"/>
                <a:lumOff val="3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תרשים זרימה: פעולה ידנית 8">
              <a:extLst>
                <a:ext uri="{FF2B5EF4-FFF2-40B4-BE49-F238E27FC236}">
                  <a16:creationId xmlns:a16="http://schemas.microsoft.com/office/drawing/2014/main" id="{F9B8033A-03A7-D510-535E-FD8B5CBA5FC0}"/>
                </a:ext>
              </a:extLst>
            </p:cNvPr>
            <p:cNvSpPr txBox="1"/>
            <p:nvPr/>
          </p:nvSpPr>
          <p:spPr>
            <a:xfrm>
              <a:off x="4371268" y="792925"/>
              <a:ext cx="1354369" cy="2378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אובדן משמעות</a:t>
              </a:r>
              <a:endParaRPr lang="en-IL" sz="20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B438AD17-0E82-DB6E-90F1-8B8F630FCF29}"/>
              </a:ext>
            </a:extLst>
          </p:cNvPr>
          <p:cNvGrpSpPr/>
          <p:nvPr/>
        </p:nvGrpSpPr>
        <p:grpSpPr>
          <a:xfrm>
            <a:off x="4690842" y="1446684"/>
            <a:ext cx="1354369" cy="3964631"/>
            <a:chOff x="2915322" y="-1"/>
            <a:chExt cx="1354369" cy="3964631"/>
          </a:xfrm>
        </p:grpSpPr>
        <p:sp>
          <p:nvSpPr>
            <p:cNvPr id="38" name="תרשים זרימה: פעולה ידנית 37">
              <a:extLst>
                <a:ext uri="{FF2B5EF4-FFF2-40B4-BE49-F238E27FC236}">
                  <a16:creationId xmlns:a16="http://schemas.microsoft.com/office/drawing/2014/main" id="{E1E2F5C1-998F-B434-9506-05C835A99EA7}"/>
                </a:ext>
              </a:extLst>
            </p:cNvPr>
            <p:cNvSpPr/>
            <p:nvPr/>
          </p:nvSpPr>
          <p:spPr>
            <a:xfrm rot="5400000">
              <a:off x="1610191" y="1305130"/>
              <a:ext cx="3964631" cy="1354369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880535"/>
                <a:satOff val="-24466"/>
                <a:lumOff val="5765"/>
                <a:alphaOff val="0"/>
              </a:schemeClr>
            </a:fillRef>
            <a:effectRef idx="0">
              <a:schemeClr val="accent4">
                <a:hueOff val="5880535"/>
                <a:satOff val="-24466"/>
                <a:lumOff val="5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תרשים זרימה: פעולה ידנית 10">
              <a:extLst>
                <a:ext uri="{FF2B5EF4-FFF2-40B4-BE49-F238E27FC236}">
                  <a16:creationId xmlns:a16="http://schemas.microsoft.com/office/drawing/2014/main" id="{EBB6BC8A-6520-54BC-E05E-A4B15BD2F476}"/>
                </a:ext>
              </a:extLst>
            </p:cNvPr>
            <p:cNvSpPr txBox="1"/>
            <p:nvPr/>
          </p:nvSpPr>
          <p:spPr>
            <a:xfrm>
              <a:off x="2915322" y="792925"/>
              <a:ext cx="1354369" cy="2378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פרישה ממסגרות עבודה</a:t>
              </a:r>
              <a:endParaRPr lang="en-IL" sz="20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8A6C8C65-31F5-D6D3-3256-EE7154650107}"/>
              </a:ext>
            </a:extLst>
          </p:cNvPr>
          <p:cNvGrpSpPr/>
          <p:nvPr/>
        </p:nvGrpSpPr>
        <p:grpSpPr>
          <a:xfrm>
            <a:off x="3234895" y="1446684"/>
            <a:ext cx="1354369" cy="3964631"/>
            <a:chOff x="1459375" y="-1"/>
            <a:chExt cx="1354369" cy="3964631"/>
          </a:xfrm>
        </p:grpSpPr>
        <p:sp>
          <p:nvSpPr>
            <p:cNvPr id="36" name="תרשים זרימה: פעולה ידנית 35">
              <a:extLst>
                <a:ext uri="{FF2B5EF4-FFF2-40B4-BE49-F238E27FC236}">
                  <a16:creationId xmlns:a16="http://schemas.microsoft.com/office/drawing/2014/main" id="{63A7D61D-3D50-F706-5719-EABDFD36D08D}"/>
                </a:ext>
              </a:extLst>
            </p:cNvPr>
            <p:cNvSpPr/>
            <p:nvPr/>
          </p:nvSpPr>
          <p:spPr>
            <a:xfrm rot="5400000">
              <a:off x="154244" y="1305130"/>
              <a:ext cx="3964631" cy="1354369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840713"/>
                <a:satOff val="-32622"/>
                <a:lumOff val="7686"/>
                <a:alphaOff val="0"/>
              </a:schemeClr>
            </a:fillRef>
            <a:effectRef idx="0">
              <a:schemeClr val="accent4">
                <a:hueOff val="7840713"/>
                <a:satOff val="-32622"/>
                <a:lumOff val="7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תרשים זרימה: פעולה ידנית 12">
              <a:extLst>
                <a:ext uri="{FF2B5EF4-FFF2-40B4-BE49-F238E27FC236}">
                  <a16:creationId xmlns:a16="http://schemas.microsoft.com/office/drawing/2014/main" id="{1DF7EEE6-7A79-8717-9486-79C44A84DC1C}"/>
                </a:ext>
              </a:extLst>
            </p:cNvPr>
            <p:cNvSpPr txBox="1"/>
            <p:nvPr/>
          </p:nvSpPr>
          <p:spPr>
            <a:xfrm>
              <a:off x="1459375" y="792925"/>
              <a:ext cx="1354369" cy="2378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מחסור במסגרות חברתיות מתאימות</a:t>
              </a:r>
              <a:endParaRPr lang="en-IL" sz="20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F695E2E4-1934-CDB0-8886-D91588B710E6}"/>
              </a:ext>
            </a:extLst>
          </p:cNvPr>
          <p:cNvGrpSpPr/>
          <p:nvPr/>
        </p:nvGrpSpPr>
        <p:grpSpPr>
          <a:xfrm>
            <a:off x="1778949" y="1446684"/>
            <a:ext cx="1354369" cy="3964631"/>
            <a:chOff x="3429" y="-1"/>
            <a:chExt cx="1354369" cy="3964631"/>
          </a:xfrm>
        </p:grpSpPr>
        <p:sp>
          <p:nvSpPr>
            <p:cNvPr id="34" name="תרשים זרימה: פעולה ידנית 33">
              <a:extLst>
                <a:ext uri="{FF2B5EF4-FFF2-40B4-BE49-F238E27FC236}">
                  <a16:creationId xmlns:a16="http://schemas.microsoft.com/office/drawing/2014/main" id="{67F4113D-66C4-CE5B-7003-2C1F2D097540}"/>
                </a:ext>
              </a:extLst>
            </p:cNvPr>
            <p:cNvSpPr/>
            <p:nvPr/>
          </p:nvSpPr>
          <p:spPr>
            <a:xfrm rot="5400000">
              <a:off x="-1301702" y="1305130"/>
              <a:ext cx="3964631" cy="1354369"/>
            </a:xfrm>
            <a:prstGeom prst="flowChartManualOperati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תרשים זרימה: פעולה ידנית 14">
              <a:extLst>
                <a:ext uri="{FF2B5EF4-FFF2-40B4-BE49-F238E27FC236}">
                  <a16:creationId xmlns:a16="http://schemas.microsoft.com/office/drawing/2014/main" id="{59BBA5B0-E1FB-C55B-AF49-018FC49D2D7F}"/>
                </a:ext>
              </a:extLst>
            </p:cNvPr>
            <p:cNvSpPr txBox="1"/>
            <p:nvPr/>
          </p:nvSpPr>
          <p:spPr>
            <a:xfrm>
              <a:off x="3429" y="792925"/>
              <a:ext cx="1354369" cy="2378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0" rIns="168672" bIns="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7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בדידות</a:t>
              </a:r>
              <a:endParaRPr lang="en-IL" sz="27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26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1199455" y="233892"/>
            <a:ext cx="97173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כדאי לדעת ש...</a:t>
            </a:r>
          </a:p>
        </p:txBody>
      </p:sp>
      <p:graphicFrame>
        <p:nvGraphicFramePr>
          <p:cNvPr id="28" name="דיאגרמה 27">
            <a:extLst>
              <a:ext uri="{FF2B5EF4-FFF2-40B4-BE49-F238E27FC236}">
                <a16:creationId xmlns:a16="http://schemas.microsoft.com/office/drawing/2014/main" id="{AB44810A-BEED-A631-EB55-01AB35376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264865"/>
              </p:ext>
            </p:extLst>
          </p:nvPr>
        </p:nvGraphicFramePr>
        <p:xfrm>
          <a:off x="1415480" y="1340768"/>
          <a:ext cx="9577064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7238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C7A8AD11-9060-8DCC-D55F-586AB9A36677}"/>
              </a:ext>
            </a:extLst>
          </p:cNvPr>
          <p:cNvGrpSpPr/>
          <p:nvPr/>
        </p:nvGrpSpPr>
        <p:grpSpPr>
          <a:xfrm>
            <a:off x="623392" y="620688"/>
            <a:ext cx="10657184" cy="3024336"/>
            <a:chOff x="0" y="329071"/>
            <a:chExt cx="7904128" cy="2075463"/>
          </a:xfrm>
        </p:grpSpPr>
        <p:sp>
          <p:nvSpPr>
            <p:cNvPr id="3" name="מלבן: פינות מעוגלות 2">
              <a:extLst>
                <a:ext uri="{FF2B5EF4-FFF2-40B4-BE49-F238E27FC236}">
                  <a16:creationId xmlns:a16="http://schemas.microsoft.com/office/drawing/2014/main" id="{A10B5B6D-1911-7D12-E5EF-2FA4F08D7BE1}"/>
                </a:ext>
              </a:extLst>
            </p:cNvPr>
            <p:cNvSpPr/>
            <p:nvPr/>
          </p:nvSpPr>
          <p:spPr>
            <a:xfrm>
              <a:off x="0" y="329071"/>
              <a:ext cx="7904128" cy="20754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מלבן: פינות מעוגלות 4">
              <a:extLst>
                <a:ext uri="{FF2B5EF4-FFF2-40B4-BE49-F238E27FC236}">
                  <a16:creationId xmlns:a16="http://schemas.microsoft.com/office/drawing/2014/main" id="{A16ACAF1-B1B7-0447-1CE6-66BD8E8B8327}"/>
                </a:ext>
              </a:extLst>
            </p:cNvPr>
            <p:cNvSpPr txBox="1"/>
            <p:nvPr/>
          </p:nvSpPr>
          <p:spPr>
            <a:xfrm>
              <a:off x="101316" y="430387"/>
              <a:ext cx="7701496" cy="187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r" defTabSz="1555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500" b="0" i="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לתמיכה חברתית בזקנים ניצולי שואה עשויה להיות השפעה רבה על איכות חייהם ועל רווחתם הנפשית בתקופת חיים זו.</a:t>
              </a:r>
            </a:p>
            <a:p>
              <a:pPr marL="0" lvl="0" indent="0" algn="r" defTabSz="1555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0" i="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Agneessens</a:t>
              </a:r>
              <a:r>
                <a:rPr lang="en-US" sz="1600" b="0" i="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600" b="0" i="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Wageg</a:t>
              </a:r>
              <a:r>
                <a:rPr lang="en-US" sz="1600" b="0" i="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&amp; </a:t>
              </a:r>
              <a:r>
                <a:rPr lang="en-US" sz="1600" b="0" i="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Lievens</a:t>
              </a:r>
              <a:r>
                <a:rPr lang="en-US" sz="1600" b="0" i="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, 2006)</a:t>
              </a:r>
              <a:r>
                <a:rPr lang="he-IL" sz="1600" b="0" i="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he-IL" sz="16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תמונה 6" descr="תמונה שמכילה אדם, אישה&#10;&#10;התיאור נוצר באופן אוטומטי">
            <a:extLst>
              <a:ext uri="{FF2B5EF4-FFF2-40B4-BE49-F238E27FC236}">
                <a16:creationId xmlns:a16="http://schemas.microsoft.com/office/drawing/2014/main" id="{9F198730-6F9B-0BCB-0BEF-DE150459B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002">
            <a:off x="3822620" y="2383201"/>
            <a:ext cx="2497850" cy="4440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83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EAA8E9-9628-405D-A2B4-7B1CE969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70" y="-3418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וכאן אתם נכנסים לתמונה!</a:t>
            </a:r>
          </a:p>
        </p:txBody>
      </p:sp>
      <p:pic>
        <p:nvPicPr>
          <p:cNvPr id="12" name="מדיה מקוונת 11" title="התנדבות - מפגש חשיפה 2022">
            <a:hlinkClick r:id="" action="ppaction://media"/>
            <a:extLst>
              <a:ext uri="{FF2B5EF4-FFF2-40B4-BE49-F238E27FC236}">
                <a16:creationId xmlns:a16="http://schemas.microsoft.com/office/drawing/2014/main" id="{74AB1185-7E4E-6C6C-12C4-802C21E90E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3870" y="736119"/>
            <a:ext cx="10388172" cy="58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935234" y="404664"/>
            <a:ext cx="64769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איך מתחילים? מתקשרים </a:t>
            </a:r>
            <a:r>
              <a:rPr lang="he-I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לניצול.ה</a:t>
            </a: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9BDDFCC-25DC-8DF6-F885-8B3A24152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1632" y="620688"/>
            <a:ext cx="3701920" cy="246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7A66CA3-642C-0939-AFEA-DE6859611B19}"/>
              </a:ext>
            </a:extLst>
          </p:cNvPr>
          <p:cNvSpPr txBox="1"/>
          <p:nvPr/>
        </p:nvSpPr>
        <p:spPr>
          <a:xfrm>
            <a:off x="498448" y="1078166"/>
            <a:ext cx="7109720" cy="515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buClr>
                <a:schemeClr val="tx1"/>
              </a:buClr>
            </a:pPr>
            <a:r>
              <a:rPr lang="he-IL" altLang="he-I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הצגה עצמית ברורה + אזכור פרויקט "מחוברים"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</a:pPr>
            <a:r>
              <a:rPr lang="he-IL" altLang="he-I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אימות הפרטים (כתובת הניצול </a:t>
            </a:r>
            <a:r>
              <a:rPr lang="he-IL" altLang="he-I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וכיוצ"ב</a:t>
            </a:r>
            <a:r>
              <a:rPr lang="he-IL" altLang="he-I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</a:pPr>
            <a:r>
              <a:rPr lang="he-IL" altLang="he-I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הצגת מטרות הביקור ("אשמח להכיר ולשוחח אותך.." )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</a:pPr>
            <a:r>
              <a:rPr lang="he-IL" altLang="he-I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תיאום פרטי הביקור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he-IL" altLang="he-I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במידה ולא ניתן לתאם עם הניצול יש לתאם הביקור 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he-IL" altLang="he-I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עם בן משפחה/איש קשר/מטפלת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he-IL" altLang="he-I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עדכון הרכזת לגבי השיחה ותוצאותיה</a:t>
            </a:r>
          </a:p>
        </p:txBody>
      </p:sp>
    </p:spTree>
    <p:extLst>
      <p:ext uri="{BB962C8B-B14F-4D97-AF65-F5344CB8AC3E}">
        <p14:creationId xmlns:p14="http://schemas.microsoft.com/office/powerpoint/2010/main" val="137716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5377372" y="260798"/>
            <a:ext cx="64769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תסריט אפשרי לשיחה הראשונה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9581AD0-6A75-AD0F-1582-0A9396CCD0B2}"/>
              </a:ext>
            </a:extLst>
          </p:cNvPr>
          <p:cNvSpPr txBox="1"/>
          <p:nvPr/>
        </p:nvSpPr>
        <p:spPr>
          <a:xfrm>
            <a:off x="652881" y="1183375"/>
            <a:ext cx="11201432" cy="5457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שלום, שמי  _____ ואני </a:t>
            </a:r>
            <a:r>
              <a:rPr lang="he-IL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מתנדב.ת</a:t>
            </a:r>
            <a:r>
              <a:rPr lang="he-I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בתוכנית "מחוברים". תוכנית שמחברת בין בני נוער לשורדי שואה.</a:t>
            </a:r>
          </a:p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b="0" i="0" u="none" strike="noStrike" dirty="0">
                <a:solidFill>
                  <a:srgbClr val="4765E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0" i="0" u="none" strike="noStrike" dirty="0" err="1">
                <a:solidFill>
                  <a:srgbClr val="4765E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שים</a:t>
            </a:r>
            <a:r>
              <a:rPr lang="he-IL" sz="2400" dirty="0" err="1">
                <a:solidFill>
                  <a:srgbClr val="4765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e-IL" sz="2400" b="0" i="0" u="none" strike="noStrike" dirty="0" err="1">
                <a:solidFill>
                  <a:srgbClr val="4765E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י</a:t>
            </a:r>
            <a:r>
              <a:rPr lang="he-IL" sz="2400" b="0" i="0" u="none" strike="noStrike" dirty="0">
                <a:solidFill>
                  <a:srgbClr val="4765E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לב כי בעת הצגתך חשוב לדבר לאט וברור, ייתכן ויהיו שאלות לגבי זהותך או זהות הארגון.</a:t>
            </a:r>
          </a:p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4765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מידע נוסף על התוכנית: מחוברים היא מיזם משותף של משרד הרווחה, הקרן לרווחת נפגעי השואה ורשת אורט.</a:t>
            </a:r>
          </a:p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אנחנו לומדים בתיכון אורט גבעת רם וההתנדבות בתוכנית הזו נעשית בזוגות. יחד איתי מתנדבת שי.</a:t>
            </a:r>
          </a:p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שי ואני רוצים לבוא, להכיר אותך ולבקר אותך בביתך. </a:t>
            </a:r>
          </a:p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מיכל המורה שלי שביקרה אצלך אמרה שאת גרה ברחוב .......</a:t>
            </a:r>
          </a:p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חשבנו להגיע ביום שלישי הקרוב בשעה 16:00. האם היום והשעה נוחים לך?</a:t>
            </a:r>
          </a:p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את רוצה לרשום את מספר הטלפון שלנו?</a:t>
            </a:r>
          </a:p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מעולה, אז אנחנו נגיע אליך ביום שלישי בשעה 16:00. להתראות.</a:t>
            </a:r>
            <a:endParaRPr lang="he-IL" sz="1800" b="0" i="0" u="none" strike="noStrike" dirty="0">
              <a:solidFill>
                <a:srgbClr val="4765EB"/>
              </a:solidFill>
              <a:effectLst/>
              <a:latin typeface="Arial" panose="020B0604020202020204" pitchFamily="34" charset="0"/>
            </a:endParaRPr>
          </a:p>
          <a:p>
            <a:pPr algn="just" rtl="1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1800" b="0" i="0" u="none" strike="noStrike" dirty="0">
              <a:solidFill>
                <a:srgbClr val="4765E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695400" y="404664"/>
            <a:ext cx="6716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תגובות אפשריות של </a:t>
            </a:r>
            <a:r>
              <a:rPr lang="he-I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הניצול.ה</a:t>
            </a: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לשיחה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11320DE-E264-A9D4-EF3E-9DF965E43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888" y="620688"/>
            <a:ext cx="3083844" cy="189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BC70D00-0D6D-678F-DD35-A32D76732EF7}"/>
              </a:ext>
            </a:extLst>
          </p:cNvPr>
          <p:cNvSpPr txBox="1"/>
          <p:nvPr/>
        </p:nvSpPr>
        <p:spPr>
          <a:xfrm>
            <a:off x="407368" y="1567092"/>
            <a:ext cx="700480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התרגשות ושמחה</a:t>
            </a:r>
          </a:p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בלבול</a:t>
            </a:r>
          </a:p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שאלות לגביכם או לגבי התוכנית</a:t>
            </a:r>
          </a:p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התייחסות למצבם הבריאותי ו/או הכלכלי</a:t>
            </a:r>
          </a:p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עצב</a:t>
            </a:r>
          </a:p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הכרת תודה</a:t>
            </a:r>
          </a:p>
        </p:txBody>
      </p:sp>
    </p:spTree>
    <p:extLst>
      <p:ext uri="{BB962C8B-B14F-4D97-AF65-F5344CB8AC3E}">
        <p14:creationId xmlns:p14="http://schemas.microsoft.com/office/powerpoint/2010/main" val="400595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4173705" y="330054"/>
            <a:ext cx="6716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הנחיות לגבי הביקור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BC70D00-0D6D-678F-DD35-A32D76732EF7}"/>
              </a:ext>
            </a:extLst>
          </p:cNvPr>
          <p:cNvSpPr txBox="1"/>
          <p:nvPr/>
        </p:nvSpPr>
        <p:spPr>
          <a:xfrm>
            <a:off x="623392" y="1196752"/>
            <a:ext cx="10267089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"ביתי הוא מבצרי": </a:t>
            </a:r>
          </a:p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e-IL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זיכרו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 שאתם זרים שנכנסים לאדם קשיש הביתה</a:t>
            </a:r>
          </a:p>
          <a:p>
            <a:pPr lvl="0" rtl="1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אל תשפטו אותו ואת ביתו</a:t>
            </a:r>
          </a:p>
          <a:p>
            <a:pPr lvl="0" rtl="1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התנהגו בנימוס (התחשבו בכללי המקום. </a:t>
            </a:r>
          </a:p>
          <a:p>
            <a:pPr lvl="0" rtl="1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  לדוגמא, שאלו: "איפה אני יכול לשבת?")</a:t>
            </a:r>
          </a:p>
          <a:p>
            <a:pPr lvl="0" rtl="1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היכרות:</a:t>
            </a:r>
          </a:p>
          <a:p>
            <a:pPr lvl="0" rtl="1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הציגו את עצמכם: ספרו על עצמכם ועל המשפחה. ספרו </a:t>
            </a:r>
          </a:p>
          <a:p>
            <a:pPr lvl="0" rtl="1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  באיזו כיתה אתם,... שתפו. תחביבים...</a:t>
            </a:r>
          </a:p>
          <a:p>
            <a:pPr lvl="0" rtl="1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- שיח על השואה – </a:t>
            </a:r>
            <a:r>
              <a:rPr lang="he-IL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רק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 אם עולה מצד הניצול</a:t>
            </a:r>
          </a:p>
        </p:txBody>
      </p:sp>
    </p:spTree>
    <p:extLst>
      <p:ext uri="{BB962C8B-B14F-4D97-AF65-F5344CB8AC3E}">
        <p14:creationId xmlns:p14="http://schemas.microsoft.com/office/powerpoint/2010/main" val="70942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4511824" y="361035"/>
            <a:ext cx="6716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הצעות למהלך המפגש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08F446E-4F3F-7033-C208-FD5B99021420}"/>
              </a:ext>
            </a:extLst>
          </p:cNvPr>
          <p:cNvSpPr txBox="1"/>
          <p:nvPr/>
        </p:nvSpPr>
        <p:spPr>
          <a:xfrm>
            <a:off x="374463" y="1224662"/>
            <a:ext cx="10854136" cy="43088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שיתוף לגבי כתבה מעניינת שקראתם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סיוע בתפעול הטלפון הנייד/המחשב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שיחה על נושאים </a:t>
            </a:r>
            <a:r>
              <a:rPr lang="he-I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אקטואלים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 כמו הבחירות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משחק: קלפים, רמיקוב, תשבץ, שח-מט ועוד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התבוננות באלבומי תמונות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ההאזנה לסיפור חיים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יציאה להתאוורר ביחד במרפסת או על ספסל בחוץ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צפייה יחד בתוכנית משותפת</a:t>
            </a:r>
            <a:endParaRPr lang="he-IL" dirty="0"/>
          </a:p>
          <a:p>
            <a:endParaRPr lang="he-IL" dirty="0"/>
          </a:p>
        </p:txBody>
      </p:sp>
      <p:pic>
        <p:nvPicPr>
          <p:cNvPr id="7" name="תמונה 6" descr="תמונה שמכילה אדם, מקורה, חלון, משפחה&#10;&#10;התיאור נוצר באופן אוטומטי">
            <a:extLst>
              <a:ext uri="{FF2B5EF4-FFF2-40B4-BE49-F238E27FC236}">
                <a16:creationId xmlns:a16="http://schemas.microsoft.com/office/drawing/2014/main" id="{968BA459-08B7-DA3B-62C6-ACE672B9A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5" y="593371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5763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4511824" y="361035"/>
            <a:ext cx="6716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סיום הביקור - הפרידה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08F446E-4F3F-7033-C208-FD5B99021420}"/>
              </a:ext>
            </a:extLst>
          </p:cNvPr>
          <p:cNvSpPr txBox="1"/>
          <p:nvPr/>
        </p:nvSpPr>
        <p:spPr>
          <a:xfrm>
            <a:off x="623393" y="1224662"/>
            <a:ext cx="10605206" cy="22320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he-IL" alt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הודו על המפגש</a:t>
            </a:r>
          </a:p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he-IL" alt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שאלו את </a:t>
            </a:r>
            <a:r>
              <a:rPr lang="he-IL" altLang="he-I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הניצול.ה</a:t>
            </a:r>
            <a:r>
              <a:rPr lang="he-IL" alt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 האם הם מעוניינים שתגיעו לבקרם שוב?</a:t>
            </a:r>
          </a:p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he-IL" alt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- דווחו על מקרים חריגים לרכז/ת מיכל</a:t>
            </a: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0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AFAE1D3-0BFB-53EC-FB8F-E1EFF96D58C5}"/>
              </a:ext>
            </a:extLst>
          </p:cNvPr>
          <p:cNvSpPr txBox="1"/>
          <p:nvPr/>
        </p:nvSpPr>
        <p:spPr>
          <a:xfrm>
            <a:off x="5087889" y="620688"/>
            <a:ext cx="6610956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latin typeface="Calibri" panose="020F0502020204030204" pitchFamily="34" charset="0"/>
                <a:cs typeface="Calibri" panose="020F0502020204030204" pitchFamily="34" charset="0"/>
              </a:rPr>
              <a:t>על מה נדבר היום?</a:t>
            </a:r>
          </a:p>
          <a:p>
            <a:endParaRPr lang="he-I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מי מוגדר כיום ניצול שואה?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הזדקנות ומאפייני הגיל השלישי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בדידות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איך מתחילים את ההתנדבות?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הנחיות לביקור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הקשר </a:t>
            </a:r>
            <a:r>
              <a:rPr lang="he-IL" sz="3600">
                <a:latin typeface="Calibri" panose="020F0502020204030204" pitchFamily="34" charset="0"/>
                <a:cs typeface="Calibri" panose="020F0502020204030204" pitchFamily="34" charset="0"/>
              </a:rPr>
              <a:t>עם רכז 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"מחוברים"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1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4635809" y="260648"/>
            <a:ext cx="6716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עשה ואל תעשה</a:t>
            </a: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DA18CE77-1923-FD78-254A-509521010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471151"/>
              </p:ext>
            </p:extLst>
          </p:nvPr>
        </p:nvGraphicFramePr>
        <p:xfrm>
          <a:off x="1999074" y="1034774"/>
          <a:ext cx="9078160" cy="5221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8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4635809" y="260648"/>
            <a:ext cx="6716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עשה ואל תעשה</a:t>
            </a:r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64C2BE9E-826C-F224-24B7-22CEBD57E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73724"/>
              </p:ext>
            </p:extLst>
          </p:nvPr>
        </p:nvGraphicFramePr>
        <p:xfrm>
          <a:off x="2063552" y="1026586"/>
          <a:ext cx="8352928" cy="513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0450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‪postit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59" y="1346853"/>
            <a:ext cx="8972748" cy="53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00289" y="460656"/>
            <a:ext cx="4536819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he-IL" sz="36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הקשר עם רכז/ת מחוברים</a:t>
            </a:r>
            <a:endParaRPr lang="en-US" sz="36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9" name="AutoShape 13" descr="תוצאת תמונה עבור ‪icon blancos‬‏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8605615" y="2321704"/>
            <a:ext cx="1738857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b="1" dirty="0">
                <a:solidFill>
                  <a:srgbClr val="0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דיווח לאחר המפגש הראשון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6041" y="2398736"/>
            <a:ext cx="1738857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b="1" dirty="0">
                <a:solidFill>
                  <a:srgbClr val="0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דיווח שוטף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6505" y="2204864"/>
            <a:ext cx="186150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b="1" dirty="0">
                <a:solidFill>
                  <a:srgbClr val="0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דיווח על מקרים או אירועים חריגים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8911" y="2398736"/>
            <a:ext cx="17388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b="1" dirty="0">
                <a:solidFill>
                  <a:srgbClr val="0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פניה לקבלת יעוץ/מידע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37404" y="4458820"/>
            <a:ext cx="1862683" cy="16292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1700" b="1" dirty="0">
                <a:solidFill>
                  <a:srgbClr val="0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השתתפות במפגשי הדרכה/תמיכה אחת לחודש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5565" y="4368410"/>
            <a:ext cx="1862683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b="1" dirty="0">
                <a:solidFill>
                  <a:srgbClr val="0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הצעת רעיונות כיצד לתת במה לתוכנית בביה"ס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49341" y="4608020"/>
            <a:ext cx="1862683" cy="16292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1700" b="1" dirty="0">
                <a:solidFill>
                  <a:srgbClr val="0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שליחת תמונות וסרטונים מהמפגשים המשותפים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6903" y="4499039"/>
            <a:ext cx="1738857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השתתפות באירועי שיא משותפים</a:t>
            </a:r>
          </a:p>
        </p:txBody>
      </p:sp>
      <p:sp>
        <p:nvSpPr>
          <p:cNvPr id="20" name="Rectangle 6"/>
          <p:cNvSpPr/>
          <p:nvPr/>
        </p:nvSpPr>
        <p:spPr>
          <a:xfrm>
            <a:off x="1886046" y="344804"/>
            <a:ext cx="820891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he-IL" sz="4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הקשר איתי - רכז "מחוברים" כולל</a:t>
            </a:r>
            <a:endParaRPr lang="en-US" sz="4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6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347541" y="270697"/>
            <a:ext cx="8262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תודה על זמנכם ובהצלחה בהתנדבות!</a:t>
            </a:r>
            <a:endParaRPr lang="en-US" sz="4000" b="1" kern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5858D9FF-42FC-420B-8576-D962398386EF}"/>
              </a:ext>
            </a:extLst>
          </p:cNvPr>
          <p:cNvSpPr txBox="1"/>
          <p:nvPr/>
        </p:nvSpPr>
        <p:spPr>
          <a:xfrm>
            <a:off x="3810000" y="32220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2" name="תמונה 11" descr="תמונה שמכילה אדם, מקורה, איש, עמידה&#10;&#10;התיאור נוצר באופן אוטומטי">
            <a:extLst>
              <a:ext uri="{FF2B5EF4-FFF2-40B4-BE49-F238E27FC236}">
                <a16:creationId xmlns:a16="http://schemas.microsoft.com/office/drawing/2014/main" id="{E196C313-AC06-CB47-82A5-8DBA87AB8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65" y="1412776"/>
            <a:ext cx="3428999" cy="45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תמונה 18" descr="תמונה שמכילה מקורה, אדם, איש, עבודה&#10;&#10;התיאור נוצר באופן אוטומטי">
            <a:extLst>
              <a:ext uri="{FF2B5EF4-FFF2-40B4-BE49-F238E27FC236}">
                <a16:creationId xmlns:a16="http://schemas.microsoft.com/office/drawing/2014/main" id="{1C583291-E2AC-BC8C-F90A-2F21031B9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2" y="1412776"/>
            <a:ext cx="812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702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AFAE1D3-0BFB-53EC-FB8F-E1EFF96D58C5}"/>
              </a:ext>
            </a:extLst>
          </p:cNvPr>
          <p:cNvSpPr txBox="1"/>
          <p:nvPr/>
        </p:nvSpPr>
        <p:spPr>
          <a:xfrm>
            <a:off x="767408" y="692696"/>
            <a:ext cx="10009112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latin typeface="Calibri" panose="020F0502020204030204" pitchFamily="34" charset="0"/>
                <a:cs typeface="Calibri" panose="020F0502020204030204" pitchFamily="34" charset="0"/>
              </a:rPr>
              <a:t>מי מוגדר כיום ניצול שואה?</a:t>
            </a:r>
          </a:p>
          <a:p>
            <a:endParaRPr lang="he-I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מי שחי תחת הכיבוש הנאצי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מי שחי בארצות שהיו גרורותיה של גרמניה הנאצית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מי שברח משטח הכיבוש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מי שהיה עובר בבטן אימו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99"/>
              </a:buClr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 גוף מגדיר באופן מעט שונה מיהו ניצול שואה</a:t>
            </a:r>
          </a:p>
          <a:p>
            <a:pPr>
              <a:buClr>
                <a:srgbClr val="000099"/>
              </a:buClr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הגופים שמגדירים ניצולות הם ועידת התביעות ומשרד האוצר</a:t>
            </a:r>
            <a:endParaRPr lang="en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204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AFAE1D3-0BFB-53EC-FB8F-E1EFF96D58C5}"/>
              </a:ext>
            </a:extLst>
          </p:cNvPr>
          <p:cNvSpPr txBox="1"/>
          <p:nvPr/>
        </p:nvSpPr>
        <p:spPr>
          <a:xfrm>
            <a:off x="1991544" y="539989"/>
            <a:ext cx="10009112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latin typeface="Calibri" panose="020F0502020204030204" pitchFamily="34" charset="0"/>
                <a:cs typeface="Calibri" panose="020F0502020204030204" pitchFamily="34" charset="0"/>
              </a:rPr>
              <a:t>מי מוגדר כיום ניצול שואה?</a:t>
            </a:r>
          </a:p>
          <a:p>
            <a:endParaRPr lang="he-IL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מעגל ראשון  = ניצולים ישירים</a:t>
            </a:r>
          </a:p>
          <a:p>
            <a:endParaRPr lang="he-I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מעגל שני = אנשים שנמלטו </a:t>
            </a:r>
          </a:p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מבתיהם או תושבי צפון אפריקה</a:t>
            </a:r>
          </a:p>
          <a:p>
            <a:endParaRPr lang="he-IL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24FF4796-99FE-88BB-CAE8-C3FC1AC98FEF}"/>
              </a:ext>
            </a:extLst>
          </p:cNvPr>
          <p:cNvGrpSpPr/>
          <p:nvPr/>
        </p:nvGrpSpPr>
        <p:grpSpPr>
          <a:xfrm>
            <a:off x="498448" y="332656"/>
            <a:ext cx="5417532" cy="5425281"/>
            <a:chOff x="1907704" y="1196752"/>
            <a:chExt cx="5112568" cy="5472608"/>
          </a:xfrm>
          <a:solidFill>
            <a:srgbClr val="AFFFF5"/>
          </a:solidFill>
        </p:grpSpPr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37847FA4-A82F-D461-0EC1-F68A73849505}"/>
                </a:ext>
              </a:extLst>
            </p:cNvPr>
            <p:cNvGrpSpPr/>
            <p:nvPr/>
          </p:nvGrpSpPr>
          <p:grpSpPr>
            <a:xfrm>
              <a:off x="1907704" y="1196752"/>
              <a:ext cx="5112568" cy="5472608"/>
              <a:chOff x="2483768" y="1340768"/>
              <a:chExt cx="5112568" cy="5472608"/>
            </a:xfrm>
            <a:grpFill/>
          </p:grpSpPr>
          <p:sp>
            <p:nvSpPr>
              <p:cNvPr id="7" name="אליפסה 6">
                <a:extLst>
                  <a:ext uri="{FF2B5EF4-FFF2-40B4-BE49-F238E27FC236}">
                    <a16:creationId xmlns:a16="http://schemas.microsoft.com/office/drawing/2014/main" id="{C49BE45A-6305-648C-4A3C-D39ADA828393}"/>
                  </a:ext>
                </a:extLst>
              </p:cNvPr>
              <p:cNvSpPr/>
              <p:nvPr/>
            </p:nvSpPr>
            <p:spPr bwMode="auto">
              <a:xfrm>
                <a:off x="2483768" y="1340768"/>
                <a:ext cx="5112568" cy="547260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98425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304800" dist="50800" dir="5400000" algn="ctr" rotWithShape="0">
                  <a:srgbClr val="000000">
                    <a:alpha val="64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endParaRPr lang="he-IL" dirty="0">
                  <a:solidFill>
                    <a:srgbClr val="000000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David" pitchFamily="2" charset="-79"/>
                </a:endParaRPr>
              </a:p>
              <a:p>
                <a:endParaRPr lang="he-IL" dirty="0">
                  <a:solidFill>
                    <a:srgbClr val="000000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David" pitchFamily="2" charset="-79"/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56C4DDA5-1C8E-2941-0867-4098FDB41D1B}"/>
                  </a:ext>
                </a:extLst>
              </p:cNvPr>
              <p:cNvSpPr txBox="1"/>
              <p:nvPr/>
            </p:nvSpPr>
            <p:spPr>
              <a:xfrm>
                <a:off x="2915815" y="1736076"/>
                <a:ext cx="4248472" cy="4845281"/>
              </a:xfrm>
              <a:prstGeom prst="rect">
                <a:avLst/>
              </a:prstGeom>
              <a:noFill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 rtlCol="1">
                <a:spAutoFit/>
              </a:bodyPr>
              <a:lstStyle/>
              <a:p>
                <a:pPr algn="ctr"/>
                <a:endParaRPr lang="he-IL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r>
                  <a:rPr lang="he-IL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פליטי שואה ששהו במדינות שנכבשו</a:t>
                </a:r>
              </a:p>
              <a:p>
                <a:pPr algn="ctr"/>
                <a:r>
                  <a:rPr lang="he-IL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ו/או שיתפו פעולה עם השלטון הנאצי</a:t>
                </a:r>
              </a:p>
              <a:p>
                <a:pPr algn="ctr"/>
                <a:endParaRPr lang="he-IL" sz="1600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endParaRPr lang="he-IL" sz="1600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endParaRPr lang="he-IL" sz="1600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endParaRPr lang="he-IL" sz="1600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endParaRPr lang="he-IL" sz="1600" dirty="0">
                  <a:solidFill>
                    <a:srgbClr val="000000"/>
                  </a:solidFill>
                  <a:highlight>
                    <a:srgbClr val="FFFF00"/>
                  </a:highlight>
                  <a:cs typeface="David" pitchFamily="2" charset="-79"/>
                </a:endParaRPr>
              </a:p>
              <a:p>
                <a:pPr algn="ctr"/>
                <a:endParaRPr lang="he-IL" sz="1600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endParaRPr lang="he-IL" sz="1600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endParaRPr lang="he-IL" sz="1600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endParaRPr lang="he-IL" sz="1600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endParaRPr lang="he-IL" sz="1600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r>
                  <a:rPr lang="he-IL" sz="1600" dirty="0">
                    <a:solidFill>
                      <a:srgbClr val="000000"/>
                    </a:solidFill>
                    <a:cs typeface="David" pitchFamily="2" charset="-79"/>
                  </a:rPr>
                  <a:t> </a:t>
                </a:r>
                <a:endParaRPr lang="en-US" sz="1600" dirty="0">
                  <a:solidFill>
                    <a:srgbClr val="000000"/>
                  </a:solidFill>
                  <a:cs typeface="David" pitchFamily="2" charset="-79"/>
                </a:endParaRPr>
              </a:p>
              <a:p>
                <a:pPr algn="ctr"/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he-IL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ופליטים שנעקרו מבתיהם בשנים 1933-1945</a:t>
                </a:r>
              </a:p>
              <a:p>
                <a:pPr algn="ctr"/>
                <a:r>
                  <a:rPr lang="he-IL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מרביתם עולים מחבר העמים</a:t>
                </a:r>
              </a:p>
              <a:p>
                <a:endParaRPr lang="he-IL" dirty="0"/>
              </a:p>
            </p:txBody>
          </p:sp>
        </p:grpSp>
        <p:sp>
          <p:nvSpPr>
            <p:cNvPr id="4" name="WordArt 1">
              <a:extLst>
                <a:ext uri="{FF2B5EF4-FFF2-40B4-BE49-F238E27FC236}">
                  <a16:creationId xmlns:a16="http://schemas.microsoft.com/office/drawing/2014/main" id="{D6AF653F-6BF1-E3B2-520F-A0FD99CA199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2774" y="1564653"/>
              <a:ext cx="1622425" cy="644525"/>
            </a:xfrm>
            <a:prstGeom prst="rect">
              <a:avLst/>
            </a:prstGeom>
            <a:noFill/>
          </p:spPr>
          <p:txBody>
            <a:bodyPr wrap="none" fromWordArt="1">
              <a:prstTxWarp prst="textArchUp">
                <a:avLst>
                  <a:gd name="adj" fmla="val 11456833"/>
                </a:avLst>
              </a:prstTxWarp>
            </a:bodyPr>
            <a:lstStyle/>
            <a:p>
              <a:pPr algn="ctr" rtl="1"/>
              <a:r>
                <a:rPr lang="he-IL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מעגל שני</a:t>
              </a: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33FB4DC9-DEED-BBA8-BBC9-83D88D946BCF}"/>
              </a:ext>
            </a:extLst>
          </p:cNvPr>
          <p:cNvGrpSpPr/>
          <p:nvPr/>
        </p:nvGrpSpPr>
        <p:grpSpPr>
          <a:xfrm>
            <a:off x="1567514" y="1631733"/>
            <a:ext cx="3232342" cy="2877387"/>
            <a:chOff x="3131840" y="2227105"/>
            <a:chExt cx="3024336" cy="3250761"/>
          </a:xfrm>
        </p:grpSpPr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2203A0D-2958-A0F0-2DA4-F221BDFFF77B}"/>
                </a:ext>
              </a:extLst>
            </p:cNvPr>
            <p:cNvSpPr/>
            <p:nvPr/>
          </p:nvSpPr>
          <p:spPr bwMode="auto">
            <a:xfrm>
              <a:off x="3131840" y="2227105"/>
              <a:ext cx="3024336" cy="3168416"/>
            </a:xfrm>
            <a:prstGeom prst="ellipse">
              <a:avLst/>
            </a:prstGeom>
            <a:solidFill>
              <a:srgbClr val="0070C0"/>
            </a:solidFill>
            <a:ln w="107950"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83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srgbClr val="4619B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B5525059-1B25-055F-6A19-D81A13B784A7}"/>
                </a:ext>
              </a:extLst>
            </p:cNvPr>
            <p:cNvSpPr/>
            <p:nvPr/>
          </p:nvSpPr>
          <p:spPr>
            <a:xfrm>
              <a:off x="3388955" y="2924483"/>
              <a:ext cx="2664296" cy="25533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e-IL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ניצולי שואה ששהו במחנות השמדה וכפייה, ניצולי הגטאות וניצולים ששהו במקומות מסתור בשנים </a:t>
              </a:r>
            </a:p>
            <a:p>
              <a:pPr algn="ctr">
                <a:lnSpc>
                  <a:spcPct val="150000"/>
                </a:lnSpc>
              </a:pPr>
              <a:r>
                <a:rPr lang="he-IL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1933-1945</a:t>
              </a:r>
            </a:p>
          </p:txBody>
        </p:sp>
        <p:sp>
          <p:nvSpPr>
            <p:cNvPr id="24" name="WordArt 1">
              <a:extLst>
                <a:ext uri="{FF2B5EF4-FFF2-40B4-BE49-F238E27FC236}">
                  <a16:creationId xmlns:a16="http://schemas.microsoft.com/office/drawing/2014/main" id="{180810FC-1B8C-C8FC-721A-E877CB25714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96790" y="2609625"/>
              <a:ext cx="1622425" cy="644525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ArchUp">
                <a:avLst>
                  <a:gd name="adj" fmla="val 12071535"/>
                </a:avLst>
              </a:prstTxWarp>
            </a:bodyPr>
            <a:lstStyle/>
            <a:p>
              <a:pPr algn="ctr" rtl="1"/>
              <a:r>
                <a:rPr lang="he-IL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מעגל ראשון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496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AFAE1D3-0BFB-53EC-FB8F-E1EFF96D58C5}"/>
              </a:ext>
            </a:extLst>
          </p:cNvPr>
          <p:cNvSpPr txBox="1"/>
          <p:nvPr/>
        </p:nvSpPr>
        <p:spPr>
          <a:xfrm>
            <a:off x="1766500" y="185705"/>
            <a:ext cx="100091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latin typeface="Calibri" panose="020F0502020204030204" pitchFamily="34" charset="0"/>
                <a:cs typeface="Calibri" panose="020F0502020204030204" pitchFamily="34" charset="0"/>
              </a:rPr>
              <a:t>מה אומרים המספרים?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235D00A-8687-A146-2E91-BBFD90E1D3F5}"/>
              </a:ext>
            </a:extLst>
          </p:cNvPr>
          <p:cNvSpPr txBox="1"/>
          <p:nvPr/>
        </p:nvSpPr>
        <p:spPr>
          <a:xfrm>
            <a:off x="333133" y="1041023"/>
            <a:ext cx="1144247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בישראל חיים כ-150,600 ניצולי שואה ונפגעי התנכלויות אנטישמיות בתקופת השואה. </a:t>
            </a:r>
          </a:p>
          <a:p>
            <a:r>
              <a:rPr lang="he-IL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60% מהניצולים הן נשים ו- 40% הם גברים. </a:t>
            </a:r>
          </a:p>
          <a:p>
            <a:endParaRPr lang="he-IL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הגיל הממוצע הוא 87.5.</a:t>
            </a:r>
          </a:p>
          <a:p>
            <a:endParaRPr lang="he-IL" sz="2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10% בלבד מכלל הניצולים נשואים.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63% מהניצולים ילידי אירופה ו-37% מהניצולים ילידי אסיה וצפון אפריקה.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 יום נפטרים בישראל כ-41 ניצולים.</a:t>
            </a:r>
          </a:p>
        </p:txBody>
      </p:sp>
      <p:pic>
        <p:nvPicPr>
          <p:cNvPr id="13" name="Picture 2" descr="שעון-חול - עדי אלאלוף">
            <a:extLst>
              <a:ext uri="{FF2B5EF4-FFF2-40B4-BE49-F238E27FC236}">
                <a16:creationId xmlns:a16="http://schemas.microsoft.com/office/drawing/2014/main" id="{BF0E72C4-4CF4-37F2-EE9B-DCC7354A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744160"/>
            <a:ext cx="1617049" cy="27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AFAE1D3-0BFB-53EC-FB8F-E1EFF96D58C5}"/>
              </a:ext>
            </a:extLst>
          </p:cNvPr>
          <p:cNvSpPr txBox="1"/>
          <p:nvPr/>
        </p:nvSpPr>
        <p:spPr>
          <a:xfrm>
            <a:off x="2135560" y="2132856"/>
            <a:ext cx="87129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>
                <a:latin typeface="Calibri" panose="020F0502020204030204" pitchFamily="34" charset="0"/>
                <a:cs typeface="Calibri" panose="020F0502020204030204" pitchFamily="34" charset="0"/>
              </a:rPr>
              <a:t>בואו נדבר על זקנה</a:t>
            </a:r>
          </a:p>
        </p:txBody>
      </p:sp>
    </p:spTree>
    <p:extLst>
      <p:ext uri="{BB962C8B-B14F-4D97-AF65-F5344CB8AC3E}">
        <p14:creationId xmlns:p14="http://schemas.microsoft.com/office/powerpoint/2010/main" val="921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2C180B84-83DB-E75A-15B2-E3B749347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727127"/>
              </p:ext>
            </p:extLst>
          </p:nvPr>
        </p:nvGraphicFramePr>
        <p:xfrm>
          <a:off x="-240704" y="476672"/>
          <a:ext cx="8290124" cy="559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A6A8E57-EE26-7EEF-3A22-4AE625BE5B36}"/>
              </a:ext>
            </a:extLst>
          </p:cNvPr>
          <p:cNvSpPr txBox="1"/>
          <p:nvPr/>
        </p:nvSpPr>
        <p:spPr>
          <a:xfrm>
            <a:off x="2980584" y="395656"/>
            <a:ext cx="87129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מה קורה לגוף ולנפש כשמזדקנים?</a:t>
            </a:r>
          </a:p>
        </p:txBody>
      </p:sp>
    </p:spTree>
    <p:extLst>
      <p:ext uri="{BB962C8B-B14F-4D97-AF65-F5344CB8AC3E}">
        <p14:creationId xmlns:p14="http://schemas.microsoft.com/office/powerpoint/2010/main" val="4682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9DC83B32-BA7B-B25E-8A65-3CA76709D282}"/>
              </a:ext>
            </a:extLst>
          </p:cNvPr>
          <p:cNvGrpSpPr/>
          <p:nvPr/>
        </p:nvGrpSpPr>
        <p:grpSpPr>
          <a:xfrm>
            <a:off x="511791" y="548680"/>
            <a:ext cx="5622511" cy="5392243"/>
            <a:chOff x="3284744" y="732878"/>
            <a:chExt cx="5622511" cy="5392243"/>
          </a:xfrm>
        </p:grpSpPr>
        <p:grpSp>
          <p:nvGrpSpPr>
            <p:cNvPr id="13" name="קבוצה 12">
              <a:extLst>
                <a:ext uri="{FF2B5EF4-FFF2-40B4-BE49-F238E27FC236}">
                  <a16:creationId xmlns:a16="http://schemas.microsoft.com/office/drawing/2014/main" id="{4AF82656-31AC-6595-1FB2-A6D4D65CA9EF}"/>
                </a:ext>
              </a:extLst>
            </p:cNvPr>
            <p:cNvGrpSpPr/>
            <p:nvPr/>
          </p:nvGrpSpPr>
          <p:grpSpPr>
            <a:xfrm>
              <a:off x="4646306" y="1898730"/>
              <a:ext cx="3215726" cy="3215726"/>
              <a:chOff x="2312968" y="1265064"/>
              <a:chExt cx="3215726" cy="3215726"/>
            </a:xfrm>
          </p:grpSpPr>
          <p:sp>
            <p:nvSpPr>
              <p:cNvPr id="29" name="אליפסה 28">
                <a:extLst>
                  <a:ext uri="{FF2B5EF4-FFF2-40B4-BE49-F238E27FC236}">
                    <a16:creationId xmlns:a16="http://schemas.microsoft.com/office/drawing/2014/main" id="{09B1FB74-35FF-9251-DB91-2664EEF2383A}"/>
                  </a:ext>
                </a:extLst>
              </p:cNvPr>
              <p:cNvSpPr/>
              <p:nvPr/>
            </p:nvSpPr>
            <p:spPr>
              <a:xfrm>
                <a:off x="2312968" y="1265064"/>
                <a:ext cx="3215726" cy="3215726"/>
              </a:xfrm>
              <a:prstGeom prst="ellipse">
                <a:avLst/>
              </a:prstGeom>
              <a:blipFill rotWithShape="0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31000" r="-31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0" name="אליפסה 4">
                <a:extLst>
                  <a:ext uri="{FF2B5EF4-FFF2-40B4-BE49-F238E27FC236}">
                    <a16:creationId xmlns:a16="http://schemas.microsoft.com/office/drawing/2014/main" id="{C7AA5B24-6E7A-D961-7BAC-90965FAB1CE9}"/>
                  </a:ext>
                </a:extLst>
              </p:cNvPr>
              <p:cNvSpPr txBox="1"/>
              <p:nvPr/>
            </p:nvSpPr>
            <p:spPr>
              <a:xfrm>
                <a:off x="2783900" y="1735996"/>
                <a:ext cx="2273862" cy="2273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marL="0" lvl="0" indent="0" algn="ctr" defTabSz="29337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he-IL" sz="66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A63AC39F-08D0-313B-81A5-549E45DEF351}"/>
                </a:ext>
              </a:extLst>
            </p:cNvPr>
            <p:cNvGrpSpPr/>
            <p:nvPr/>
          </p:nvGrpSpPr>
          <p:grpSpPr>
            <a:xfrm>
              <a:off x="5309826" y="732878"/>
              <a:ext cx="1607863" cy="1607863"/>
              <a:chOff x="2976488" y="99212"/>
              <a:chExt cx="1607863" cy="1607863"/>
            </a:xfrm>
          </p:grpSpPr>
          <p:sp>
            <p:nvSpPr>
              <p:cNvPr id="27" name="אליפסה 26">
                <a:extLst>
                  <a:ext uri="{FF2B5EF4-FFF2-40B4-BE49-F238E27FC236}">
                    <a16:creationId xmlns:a16="http://schemas.microsoft.com/office/drawing/2014/main" id="{6B61FC82-AB77-63C6-C93D-0EC3E24723DB}"/>
                  </a:ext>
                </a:extLst>
              </p:cNvPr>
              <p:cNvSpPr/>
              <p:nvPr/>
            </p:nvSpPr>
            <p:spPr>
              <a:xfrm>
                <a:off x="2976488" y="99212"/>
                <a:ext cx="1607863" cy="160786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alpha val="50000"/>
                  <a:hueOff val="11"/>
                  <a:satOff val="3183"/>
                  <a:lumOff val="1093"/>
                  <a:alphaOff val="-6000"/>
                </a:schemeClr>
              </a:fillRef>
              <a:effectRef idx="0">
                <a:schemeClr val="accent2">
                  <a:shade val="80000"/>
                  <a:alpha val="50000"/>
                  <a:hueOff val="11"/>
                  <a:satOff val="3183"/>
                  <a:lumOff val="1093"/>
                  <a:alphaOff val="-600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8" name="אליפסה 6">
                <a:extLst>
                  <a:ext uri="{FF2B5EF4-FFF2-40B4-BE49-F238E27FC236}">
                    <a16:creationId xmlns:a16="http://schemas.microsoft.com/office/drawing/2014/main" id="{A8C2F8FA-A3CF-4421-8673-F4796A2241F5}"/>
                  </a:ext>
                </a:extLst>
              </p:cNvPr>
              <p:cNvSpPr txBox="1"/>
              <p:nvPr/>
            </p:nvSpPr>
            <p:spPr>
              <a:xfrm>
                <a:off x="3211954" y="334678"/>
                <a:ext cx="1136931" cy="11369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ctr" defTabSz="10668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2400" b="1" kern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חרדת נטישה</a:t>
                </a:r>
              </a:p>
            </p:txBody>
          </p:sp>
        </p:grpSp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4F4032F5-23D4-7192-7412-93BB93CB78A1}"/>
                </a:ext>
              </a:extLst>
            </p:cNvPr>
            <p:cNvGrpSpPr/>
            <p:nvPr/>
          </p:nvGrpSpPr>
          <p:grpSpPr>
            <a:xfrm>
              <a:off x="7299392" y="2178383"/>
              <a:ext cx="1607863" cy="1607863"/>
              <a:chOff x="4966054" y="1544717"/>
              <a:chExt cx="1607863" cy="1607863"/>
            </a:xfrm>
          </p:grpSpPr>
          <p:sp>
            <p:nvSpPr>
              <p:cNvPr id="25" name="אליפסה 24">
                <a:extLst>
                  <a:ext uri="{FF2B5EF4-FFF2-40B4-BE49-F238E27FC236}">
                    <a16:creationId xmlns:a16="http://schemas.microsoft.com/office/drawing/2014/main" id="{2B935BE8-1A41-223F-9A96-A7A49180D8D5}"/>
                  </a:ext>
                </a:extLst>
              </p:cNvPr>
              <p:cNvSpPr/>
              <p:nvPr/>
            </p:nvSpPr>
            <p:spPr>
              <a:xfrm>
                <a:off x="4966054" y="1544717"/>
                <a:ext cx="1607863" cy="160786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alpha val="50000"/>
                  <a:hueOff val="23"/>
                  <a:satOff val="6367"/>
                  <a:lumOff val="2187"/>
                  <a:alphaOff val="-12000"/>
                </a:schemeClr>
              </a:fillRef>
              <a:effectRef idx="0">
                <a:schemeClr val="accent2">
                  <a:shade val="80000"/>
                  <a:alpha val="50000"/>
                  <a:hueOff val="23"/>
                  <a:satOff val="6367"/>
                  <a:lumOff val="2187"/>
                  <a:alphaOff val="-1200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6" name="אליפסה 8">
                <a:extLst>
                  <a:ext uri="{FF2B5EF4-FFF2-40B4-BE49-F238E27FC236}">
                    <a16:creationId xmlns:a16="http://schemas.microsoft.com/office/drawing/2014/main" id="{C07041E8-4F33-F69F-0FF4-E827D226A662}"/>
                  </a:ext>
                </a:extLst>
              </p:cNvPr>
              <p:cNvSpPr txBox="1"/>
              <p:nvPr/>
            </p:nvSpPr>
            <p:spPr>
              <a:xfrm>
                <a:off x="5201520" y="1780183"/>
                <a:ext cx="1136931" cy="11369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ctr" defTabSz="10668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2400" b="1" kern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תגובות מוקצנות לאובדן ומוות</a:t>
                </a:r>
              </a:p>
            </p:txBody>
          </p:sp>
        </p:grpSp>
        <p:grpSp>
          <p:nvGrpSpPr>
            <p:cNvPr id="16" name="קבוצה 15">
              <a:extLst>
                <a:ext uri="{FF2B5EF4-FFF2-40B4-BE49-F238E27FC236}">
                  <a16:creationId xmlns:a16="http://schemas.microsoft.com/office/drawing/2014/main" id="{A4419CB7-00CF-39AC-8726-EDF55BD9D77B}"/>
                </a:ext>
              </a:extLst>
            </p:cNvPr>
            <p:cNvGrpSpPr/>
            <p:nvPr/>
          </p:nvGrpSpPr>
          <p:grpSpPr>
            <a:xfrm>
              <a:off x="6539445" y="4517258"/>
              <a:ext cx="1607863" cy="1607863"/>
              <a:chOff x="4206107" y="3883592"/>
              <a:chExt cx="1607863" cy="1607863"/>
            </a:xfrm>
          </p:grpSpPr>
          <p:sp>
            <p:nvSpPr>
              <p:cNvPr id="23" name="אליפסה 22">
                <a:extLst>
                  <a:ext uri="{FF2B5EF4-FFF2-40B4-BE49-F238E27FC236}">
                    <a16:creationId xmlns:a16="http://schemas.microsoft.com/office/drawing/2014/main" id="{C8DA63BD-613A-65EB-5637-5BF7F51CB2B5}"/>
                  </a:ext>
                </a:extLst>
              </p:cNvPr>
              <p:cNvSpPr/>
              <p:nvPr/>
            </p:nvSpPr>
            <p:spPr>
              <a:xfrm>
                <a:off x="4206107" y="3883592"/>
                <a:ext cx="1607863" cy="160786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alpha val="50000"/>
                  <a:hueOff val="34"/>
                  <a:satOff val="9550"/>
                  <a:lumOff val="3280"/>
                  <a:alphaOff val="-18000"/>
                </a:schemeClr>
              </a:fillRef>
              <a:effectRef idx="0">
                <a:schemeClr val="accent2">
                  <a:shade val="80000"/>
                  <a:alpha val="50000"/>
                  <a:hueOff val="34"/>
                  <a:satOff val="9550"/>
                  <a:lumOff val="3280"/>
                  <a:alphaOff val="-1800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4" name="אליפסה 10">
                <a:extLst>
                  <a:ext uri="{FF2B5EF4-FFF2-40B4-BE49-F238E27FC236}">
                    <a16:creationId xmlns:a16="http://schemas.microsoft.com/office/drawing/2014/main" id="{3279239E-094D-C527-D428-8C193808A530}"/>
                  </a:ext>
                </a:extLst>
              </p:cNvPr>
              <p:cNvSpPr txBox="1"/>
              <p:nvPr/>
            </p:nvSpPr>
            <p:spPr>
              <a:xfrm>
                <a:off x="4441573" y="4119058"/>
                <a:ext cx="1136931" cy="11369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ctr" defTabSz="10668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2400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חזרה לעבר</a:t>
                </a:r>
              </a:p>
            </p:txBody>
          </p:sp>
        </p:grpSp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23B1A941-4BEE-3E52-CEF1-C97E4C62E07D}"/>
                </a:ext>
              </a:extLst>
            </p:cNvPr>
            <p:cNvGrpSpPr/>
            <p:nvPr/>
          </p:nvGrpSpPr>
          <p:grpSpPr>
            <a:xfrm>
              <a:off x="4080206" y="4517258"/>
              <a:ext cx="1607863" cy="1607863"/>
              <a:chOff x="1746868" y="3883592"/>
              <a:chExt cx="1607863" cy="1607863"/>
            </a:xfrm>
          </p:grpSpPr>
          <p:sp>
            <p:nvSpPr>
              <p:cNvPr id="21" name="אליפסה 20">
                <a:extLst>
                  <a:ext uri="{FF2B5EF4-FFF2-40B4-BE49-F238E27FC236}">
                    <a16:creationId xmlns:a16="http://schemas.microsoft.com/office/drawing/2014/main" id="{02F08B89-046B-9685-40D9-BE2D67018C5E}"/>
                  </a:ext>
                </a:extLst>
              </p:cNvPr>
              <p:cNvSpPr/>
              <p:nvPr/>
            </p:nvSpPr>
            <p:spPr>
              <a:xfrm>
                <a:off x="1746868" y="3883592"/>
                <a:ext cx="1607863" cy="160786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alpha val="50000"/>
                  <a:hueOff val="46"/>
                  <a:satOff val="12734"/>
                  <a:lumOff val="4374"/>
                  <a:alphaOff val="-24000"/>
                </a:schemeClr>
              </a:fillRef>
              <a:effectRef idx="0">
                <a:schemeClr val="accent2">
                  <a:shade val="80000"/>
                  <a:alpha val="50000"/>
                  <a:hueOff val="46"/>
                  <a:satOff val="12734"/>
                  <a:lumOff val="4374"/>
                  <a:alphaOff val="-2400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2" name="אליפסה 12">
                <a:extLst>
                  <a:ext uri="{FF2B5EF4-FFF2-40B4-BE49-F238E27FC236}">
                    <a16:creationId xmlns:a16="http://schemas.microsoft.com/office/drawing/2014/main" id="{96642BC2-49B1-080B-BDD2-B5F8BF0A580E}"/>
                  </a:ext>
                </a:extLst>
              </p:cNvPr>
              <p:cNvSpPr txBox="1"/>
              <p:nvPr/>
            </p:nvSpPr>
            <p:spPr>
              <a:xfrm>
                <a:off x="1982334" y="4119058"/>
                <a:ext cx="1136931" cy="11369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ctr" defTabSz="10668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2400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מצב בריאותי ירוד</a:t>
                </a:r>
              </a:p>
            </p:txBody>
          </p:sp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7B6D60B6-B3FD-953F-B9B4-F5E21B184F7D}"/>
                </a:ext>
              </a:extLst>
            </p:cNvPr>
            <p:cNvGrpSpPr/>
            <p:nvPr/>
          </p:nvGrpSpPr>
          <p:grpSpPr>
            <a:xfrm>
              <a:off x="3284744" y="2142873"/>
              <a:ext cx="1607863" cy="1607863"/>
              <a:chOff x="951406" y="1509207"/>
              <a:chExt cx="1607863" cy="1607863"/>
            </a:xfrm>
          </p:grpSpPr>
          <p:sp>
            <p:nvSpPr>
              <p:cNvPr id="19" name="אליפסה 18">
                <a:extLst>
                  <a:ext uri="{FF2B5EF4-FFF2-40B4-BE49-F238E27FC236}">
                    <a16:creationId xmlns:a16="http://schemas.microsoft.com/office/drawing/2014/main" id="{8B4AA7F1-0C61-B2C1-185B-460D26554574}"/>
                  </a:ext>
                </a:extLst>
              </p:cNvPr>
              <p:cNvSpPr/>
              <p:nvPr/>
            </p:nvSpPr>
            <p:spPr>
              <a:xfrm>
                <a:off x="951406" y="1509207"/>
                <a:ext cx="1607863" cy="160786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alpha val="50000"/>
                  <a:hueOff val="57"/>
                  <a:satOff val="15917"/>
                  <a:lumOff val="5467"/>
                  <a:alphaOff val="-30000"/>
                </a:schemeClr>
              </a:fillRef>
              <a:effectRef idx="0">
                <a:schemeClr val="accent2">
                  <a:shade val="80000"/>
                  <a:alpha val="50000"/>
                  <a:hueOff val="57"/>
                  <a:satOff val="15917"/>
                  <a:lumOff val="5467"/>
                  <a:alphaOff val="-3000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0" name="אליפסה 14">
                <a:extLst>
                  <a:ext uri="{FF2B5EF4-FFF2-40B4-BE49-F238E27FC236}">
                    <a16:creationId xmlns:a16="http://schemas.microsoft.com/office/drawing/2014/main" id="{8428C1EB-91AA-C741-3E35-FEB8E182E43A}"/>
                  </a:ext>
                </a:extLst>
              </p:cNvPr>
              <p:cNvSpPr txBox="1"/>
              <p:nvPr/>
            </p:nvSpPr>
            <p:spPr>
              <a:xfrm>
                <a:off x="1186872" y="1744673"/>
                <a:ext cx="1136931" cy="11369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ctr" defTabSz="10668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2400" b="1" kern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אגרנות</a:t>
                </a:r>
                <a:r>
                  <a:rPr lang="he-IL" sz="2400" b="1" kern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וחסכנות</a:t>
                </a:r>
              </a:p>
            </p:txBody>
          </p:sp>
        </p:grpSp>
      </p:grp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805922" y="334520"/>
            <a:ext cx="110172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אילו מאפיינים של הגיל השלישי </a:t>
            </a:r>
          </a:p>
          <a:p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ניתן למצוא אצל ניצולי שואה?</a:t>
            </a:r>
          </a:p>
        </p:txBody>
      </p:sp>
    </p:spTree>
    <p:extLst>
      <p:ext uri="{BB962C8B-B14F-4D97-AF65-F5344CB8AC3E}">
        <p14:creationId xmlns:p14="http://schemas.microsoft.com/office/powerpoint/2010/main" val="194024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מכללת אורט גבעת רם ירושלים">
            <a:extLst>
              <a:ext uri="{FF2B5EF4-FFF2-40B4-BE49-F238E27FC236}">
                <a16:creationId xmlns:a16="http://schemas.microsoft.com/office/drawing/2014/main" id="{2D9EA34C-7ABB-5E5A-7AFB-50414BB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6287573"/>
            <a:ext cx="1235146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06AF2ED-944A-6404-1953-E5FCEB5D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5" y="6164825"/>
            <a:ext cx="1234440" cy="712889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1B69EB-B110-D7C2-613A-F17FE845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6343762"/>
            <a:ext cx="1234440" cy="541622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6D0D60-DB84-1CEB-DA76-2E6B9B3D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6384401"/>
            <a:ext cx="1234440" cy="500983"/>
          </a:xfrm>
          <a:prstGeom prst="rect">
            <a:avLst/>
          </a:prstGeom>
        </p:spPr>
      </p:pic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FE49AF-61B5-73F2-1439-6A86DC4550C5}"/>
              </a:ext>
            </a:extLst>
          </p:cNvPr>
          <p:cNvSpPr txBox="1"/>
          <p:nvPr/>
        </p:nvSpPr>
        <p:spPr>
          <a:xfrm>
            <a:off x="839416" y="128317"/>
            <a:ext cx="11017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נצפה ביחד בסיפורו של יהושע</a:t>
            </a:r>
          </a:p>
        </p:txBody>
      </p:sp>
      <p:pic>
        <p:nvPicPr>
          <p:cNvPr id="4" name="תמונה 3" descr="תמונה שמכילה עץ, חוץ, בניין, מרפסת&#10;&#10;התיאור נוצר באופן אוטומטי">
            <a:hlinkClick r:id="rId6"/>
            <a:extLst>
              <a:ext uri="{FF2B5EF4-FFF2-40B4-BE49-F238E27FC236}">
                <a16:creationId xmlns:a16="http://schemas.microsoft.com/office/drawing/2014/main" id="{EAE7E7DD-7B77-58CC-47E7-63A7887D0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881717"/>
            <a:ext cx="9289032" cy="5225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7190346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889</Words>
  <Application>Microsoft Office PowerPoint</Application>
  <PresentationFormat>מסך רחב</PresentationFormat>
  <Paragraphs>167</Paragraphs>
  <Slides>23</Slides>
  <Notes>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David</vt:lpstr>
      <vt:lpstr>Guttman Yad-Brush</vt:lpstr>
      <vt:lpstr>ערכת נושא Office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וכאן אתם נכנסים לתמונה!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Yael Matalon</dc:creator>
  <cp:lastModifiedBy>Shani Weiss</cp:lastModifiedBy>
  <cp:revision>14</cp:revision>
  <cp:lastPrinted>2023-02-14T13:45:34Z</cp:lastPrinted>
  <dcterms:created xsi:type="dcterms:W3CDTF">2022-04-30T16:17:16Z</dcterms:created>
  <dcterms:modified xsi:type="dcterms:W3CDTF">2023-03-05T06:57:47Z</dcterms:modified>
</cp:coreProperties>
</file>