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72" r:id="rId4"/>
    <p:sldId id="273" r:id="rId5"/>
    <p:sldId id="274" r:id="rId6"/>
    <p:sldId id="275" r:id="rId7"/>
    <p:sldId id="276" r:id="rId8"/>
    <p:sldId id="260" r:id="rId9"/>
    <p:sldId id="259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1" r:id="rId20"/>
    <p:sldId id="262" r:id="rId21"/>
    <p:sldId id="286" r:id="rId22"/>
    <p:sldId id="287" r:id="rId23"/>
    <p:sldId id="288" r:id="rId24"/>
    <p:sldId id="263" r:id="rId25"/>
    <p:sldId id="264" r:id="rId26"/>
    <p:sldId id="289" r:id="rId27"/>
    <p:sldId id="290" r:id="rId28"/>
    <p:sldId id="265" r:id="rId29"/>
    <p:sldId id="266" r:id="rId30"/>
    <p:sldId id="292" r:id="rId31"/>
    <p:sldId id="293" r:id="rId32"/>
    <p:sldId id="295" r:id="rId33"/>
    <p:sldId id="296" r:id="rId34"/>
    <p:sldId id="297" r:id="rId35"/>
    <p:sldId id="268" r:id="rId36"/>
    <p:sldId id="298" r:id="rId37"/>
    <p:sldId id="299" r:id="rId38"/>
    <p:sldId id="269" r:id="rId39"/>
    <p:sldId id="271" r:id="rId40"/>
    <p:sldId id="301" r:id="rId41"/>
  </p:sldIdLst>
  <p:sldSz cx="5400675" cy="36004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ACA"/>
    <a:srgbClr val="88D6FD"/>
    <a:srgbClr val="DB4DB7"/>
    <a:srgbClr val="800080"/>
    <a:srgbClr val="F69DD4"/>
    <a:srgbClr val="00B050"/>
    <a:srgbClr val="002060"/>
    <a:srgbClr val="003D2F"/>
    <a:srgbClr val="F8C000"/>
    <a:srgbClr val="003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791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721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182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074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115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190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29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45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581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8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12A3-6656-48BC-8DE9-FDE24D13541F}" type="datetimeFigureOut">
              <a:rPr lang="he-IL" smtClean="0"/>
              <a:t>כ'/אדר/תשפ"א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8E3A6-214F-48A3-8C89-6EE278E00C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05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80060" rtl="1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r" defTabSz="480060" rtl="1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r" defTabSz="480060" rtl="1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r" defTabSz="480060" rtl="1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r" defTabSz="480060" rtl="1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r" defTabSz="480060" rtl="1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r" defTabSz="480060" rtl="1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r" defTabSz="480060" rtl="1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r" defTabSz="480060" rtl="1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r" defTabSz="480060" rtl="1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r" defTabSz="480060" rtl="1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file/d/1tXYMiQHlz1cMOr9CYyicPlyBBJlkCCiR/view?usp=shari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ako.co.il/tv-minute-to-win-it/task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E13B0B80-51F9-4652-9DD5-B81D5F046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 b="12136"/>
          <a:stretch/>
        </p:blipFill>
        <p:spPr>
          <a:xfrm>
            <a:off x="622665" y="530181"/>
            <a:ext cx="4330172" cy="265903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C43E5954-F0BC-4BA4-B313-451A9190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2941605"/>
            <a:ext cx="857519" cy="49521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125740C-E8BD-4E70-BE10-22ECF326DF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71" y="3066194"/>
            <a:ext cx="1344502" cy="381651"/>
          </a:xfrm>
          <a:prstGeom prst="rect">
            <a:avLst/>
          </a:prstGeom>
        </p:spPr>
      </p:pic>
      <p:grpSp>
        <p:nvGrpSpPr>
          <p:cNvPr id="44" name="קבוצה 43">
            <a:extLst>
              <a:ext uri="{FF2B5EF4-FFF2-40B4-BE49-F238E27FC236}">
                <a16:creationId xmlns:a16="http://schemas.microsoft.com/office/drawing/2014/main" id="{6BF22A71-AA2C-459C-862B-5381AADD0754}"/>
              </a:ext>
            </a:extLst>
          </p:cNvPr>
          <p:cNvGrpSpPr/>
          <p:nvPr/>
        </p:nvGrpSpPr>
        <p:grpSpPr>
          <a:xfrm>
            <a:off x="1199173" y="65727"/>
            <a:ext cx="3578837" cy="691017"/>
            <a:chOff x="1049043" y="43859"/>
            <a:chExt cx="3101238" cy="598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521B04-1610-4AF4-9368-DFEDA017C47F}"/>
                </a:ext>
              </a:extLst>
            </p:cNvPr>
            <p:cNvSpPr txBox="1"/>
            <p:nvPr/>
          </p:nvSpPr>
          <p:spPr>
            <a:xfrm>
              <a:off x="1049043" y="401014"/>
              <a:ext cx="3101238" cy="2416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C77BBF7-1EDC-4028-AF3F-5AAB9AFF7C71}"/>
                </a:ext>
              </a:extLst>
            </p:cNvPr>
            <p:cNvSpPr txBox="1"/>
            <p:nvPr/>
          </p:nvSpPr>
          <p:spPr>
            <a:xfrm>
              <a:off x="1084060" y="81666"/>
              <a:ext cx="1886300" cy="4186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539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39" name="תמונה 38">
              <a:extLst>
                <a:ext uri="{FF2B5EF4-FFF2-40B4-BE49-F238E27FC236}">
                  <a16:creationId xmlns:a16="http://schemas.microsoft.com/office/drawing/2014/main" id="{22EB924F-79C2-492A-A556-64AF4186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88" y="43859"/>
              <a:ext cx="571778" cy="42913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12BA794-3A6A-41B3-8CC1-CCEBAA82B96F}"/>
              </a:ext>
            </a:extLst>
          </p:cNvPr>
          <p:cNvSpPr txBox="1"/>
          <p:nvPr/>
        </p:nvSpPr>
        <p:spPr>
          <a:xfrm>
            <a:off x="571776" y="2480749"/>
            <a:ext cx="4431949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000" b="1" dirty="0">
                <a:ln>
                  <a:solidFill>
                    <a:srgbClr val="002060"/>
                  </a:solidFill>
                </a:ln>
                <a:solidFill>
                  <a:srgbClr val="F8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ידע ב 4 צעדים</a:t>
            </a:r>
            <a:endParaRPr lang="he-IL" sz="3000" dirty="0">
              <a:ln>
                <a:solidFill>
                  <a:srgbClr val="002060"/>
                </a:solidFill>
              </a:ln>
              <a:solidFill>
                <a:srgbClr val="F8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41B8-3C04-4A03-8A67-36F71BDC53DB}"/>
              </a:ext>
            </a:extLst>
          </p:cNvPr>
          <p:cNvSpPr txBox="1"/>
          <p:nvPr/>
        </p:nvSpPr>
        <p:spPr>
          <a:xfrm>
            <a:off x="1394471" y="3112520"/>
            <a:ext cx="2611732" cy="3763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לגרסת הדפסה</a:t>
            </a:r>
            <a:endParaRPr lang="he-IL" sz="1846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4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73442" y="1248748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התלמידים יכנסו לאתר קמפוס</a:t>
            </a:r>
            <a:r>
              <a:rPr lang="en-US" sz="1385" dirty="0" err="1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</a:t>
            </a:r>
            <a:r>
              <a:rPr lang="en-US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של ישראל דיגיטלית ויתחלקו לזוגות.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זוגות התלמידים יאתרו קורסים, המתאימים לתחומי העניין שלהם.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הזוגות יכינו המלצה קצרה לחברים מדוע כדאי להצטרף לקורס.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הכיתה תכין יחד רשימה של קורסים מתאימים לפי מדרג.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35208" y="613314"/>
            <a:ext cx="5374116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אקדמיה </a:t>
            </a:r>
            <a:r>
              <a:rPr lang="en-US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12E356-38E9-446C-B31D-E45731DE8101}"/>
              </a:ext>
            </a:extLst>
          </p:cNvPr>
          <p:cNvSpPr txBox="1"/>
          <p:nvPr/>
        </p:nvSpPr>
        <p:spPr>
          <a:xfrm>
            <a:off x="980086" y="2897509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D6A16D20-485F-4705-98E9-5F084BABC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45628F3D-A017-4424-9524-EDB616F2A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4FB48281-64C6-4A73-B67A-B7548C83A2DD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FDDE17-C802-4D8B-9BA9-4D10CF116B0F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E476234-2F63-4551-B666-54FFDAE50BF7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343E92E3-560D-45E7-85D7-0DC5E979F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23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41715" y="1232574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תלמיד יבחר תחום פעילות, שהוא מתחבר אליו (אפשר לפי תחביב).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תלמיד יכין המלצה לכיתה בצורה מעניינת- תמונה, סרט, שיר, הדגמה....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התלמידים יציגו בפני כל הכיתה את התחביבים שלהם.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הכיתה תכין תוצר - קיר תחביבים.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226256" y="724400"/>
            <a:ext cx="4944319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תחביב חביב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6799DE-8DEF-4E2E-98B9-1BEB8F70AC06}"/>
              </a:ext>
            </a:extLst>
          </p:cNvPr>
          <p:cNvSpPr txBox="1"/>
          <p:nvPr/>
        </p:nvSpPr>
        <p:spPr>
          <a:xfrm>
            <a:off x="980085" y="2826434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EB1FE431-4250-4DD7-967E-A5D1C664C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4D07BAF0-8C25-44DD-B808-03ABFDAC7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24BF27B-00B0-4DD2-9502-CDBD3A74F5CA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2E0F7C6-B899-4096-8C59-1EEE6523E4A1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674A6C-2BFE-458E-8EB7-C75D91C93BAE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B3852765-1D08-47CA-AB42-35AEDA1D5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6532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22879" y="1056946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התלמידים יכינו המלצות על ספרי קריאה , שקראו לאחרונה.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תלמידי הכיתה יסדרו את המלצות הספרים לפי נושאים.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מכינים קיר המלצות בכיתה או באופן וירטואלי.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מכינים קיר וירטואלי, הכולל קישורים לאתרים הממליצים על הספרים. (אפשר ליצור שרשרת המלצות. תלמידים מגיבים על ההמלצות של חבריהם).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230626" y="658582"/>
            <a:ext cx="4944319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קראתי לאחרונה</a:t>
            </a:r>
            <a:endParaRPr lang="he-IL" sz="1385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DC4FC-D559-4904-9C09-E6F563B2857B}"/>
              </a:ext>
            </a:extLst>
          </p:cNvPr>
          <p:cNvSpPr txBox="1"/>
          <p:nvPr/>
        </p:nvSpPr>
        <p:spPr>
          <a:xfrm>
            <a:off x="982008" y="2874131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7D011968-9918-4A49-B7BD-3D493A6E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98D57BFA-A233-43B0-A2C8-27777139C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F47026D3-8445-4A74-A28B-4BAF5D48007C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21221E-F05A-403D-A947-A443E1DE6D87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4675BCE-2B93-4702-BECE-76662A1321CA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E2989309-B881-453E-8EAB-F368891F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639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41716" y="1091558"/>
            <a:ext cx="5128860" cy="1584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תלמיד מכין המלצה על סרט, טוב שראה לאחרונה.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תלמיד בוחר שאלת מפתח, שתמיד מעניינת אותו בסרטים (למשל: מי הגיבור, מה הז'אנר, מי המשתתפים, כמה מלחמות יש בו? 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בכיתה או באופן וירטואלי כל תלמיד מציג את שם הסרט, ובסבב כל אחד שואל אותו את השאלה שהכין.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מכינים קיר המלצות על הסרטים, או דף קישור הכוונה לסרטים.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226257" y="611713"/>
            <a:ext cx="4944319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חי בסרט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7FD870-9F2B-4621-BF2D-48B747780AEB}"/>
              </a:ext>
            </a:extLst>
          </p:cNvPr>
          <p:cNvSpPr txBox="1"/>
          <p:nvPr/>
        </p:nvSpPr>
        <p:spPr>
          <a:xfrm>
            <a:off x="982008" y="2874131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771D0F12-597B-4806-A758-D9F6447E7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CC7653BE-5E1C-40C6-9E70-C0E2767C7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D97EC016-1992-4247-B5E3-81F2F54151B1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5620E2-9A70-43D7-8B0B-3FFE409CE4C0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027F46-9FA9-4E11-94A5-AE77CEA9269C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6A4348A6-73F4-4473-AE72-0BE77AB94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2526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73442" y="1325422"/>
            <a:ext cx="5128860" cy="11580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ניתן לשחק את המשחק באמצעות פלטפורמה וירטואלית.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חברי הכיתה יעמדו ליד הקיר המרוחק מהמחשב.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תלמיד אחד מתחיל. יעצום את עיניו ויגיד- 1,2,3 דג מלוח.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בזמן שהוא עוצם את עיניו האחרים ינסו להגיע עד המחשב. כשהוא פוקח עיניו עליהם לעצור ולקפוא במקום.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226257" y="601113"/>
            <a:ext cx="4944319" cy="625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לשחק במחשב משחקי ילדות</a:t>
            </a:r>
          </a:p>
          <a:p>
            <a:pPr algn="ctr" rtl="1"/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למשל אחד שתיים שלוש דג מלוח!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60AD3-4B4A-4E30-BEE6-344FBDBB874B}"/>
              </a:ext>
            </a:extLst>
          </p:cNvPr>
          <p:cNvSpPr txBox="1"/>
          <p:nvPr/>
        </p:nvSpPr>
        <p:spPr>
          <a:xfrm>
            <a:off x="982008" y="2874131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F6A7861E-E1DC-4E34-96BD-32F8F35CC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56FD0142-8777-4D4C-A0DE-D1328FAE1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28A17FBB-64AC-4C97-AC36-D834563116F0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1DF56E-57D1-4F4C-B90F-8304773A6DE9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A1780E-3999-4BD0-BD1A-0B0111B273AF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F2BD8740-6C6A-4C24-AAFD-AD565A939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994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26256" y="-277240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81428" y="1171818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תלמיד חושב על חידה טובה (כמו – כמה "איפה" יש בשיר "איפה העוגה").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התלמידים יחודו את החידה אחד לשני.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ניתן להיעזר באתר חידות: </a:t>
            </a:r>
            <a:r>
              <a:rPr lang="en-US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http://www.yo-yoo.co.il/hidot/  </a:t>
            </a: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lvl="0" algn="r" rtl="1"/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או בכל אתר חידות אחר.</a:t>
            </a:r>
          </a:p>
          <a:p>
            <a:pPr lvl="0" algn="r" rtl="1"/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מי שפתר הכי הרבה חידות – ניצח.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226257" y="652190"/>
            <a:ext cx="4944319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חידות מדליקות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1E338F-14A7-4973-9221-96123AAA1449}"/>
              </a:ext>
            </a:extLst>
          </p:cNvPr>
          <p:cNvSpPr txBox="1"/>
          <p:nvPr/>
        </p:nvSpPr>
        <p:spPr>
          <a:xfrm>
            <a:off x="982008" y="2874131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2DA6C1C3-6833-447B-85AD-B6570C6DB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28491681-AAFE-4604-8A5F-442498A18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64EC5EFF-FF04-441B-B9DB-409412A4F5A3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F086A8-29FF-4E61-ADC2-719348F1376A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4B07F0-B95A-4FE6-84BC-14B85E8C528A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84FD87D5-1B89-458F-B23E-00C2A6247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81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73442" y="1144957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מכינים 2 לוחות משחק דמקה במצגת או 2 לוחות פיזיים של דמקה.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תלמידי הכיתה ייבחרו נציגים והם ישחקו זה מול זה ב- 2 קבוצות דמקה. כל תלמיד בתורו דרך פלטפורמה דיגיטלית.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קבוצה אחת תבחר בצבע הלבן </a:t>
            </a:r>
            <a:r>
              <a:rPr lang="he-IL" sz="1385" dirty="0" err="1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והשניה</a:t>
            </a: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בשחור.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המטרה של כל צד היא לנצח במשחק.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226257" y="743852"/>
            <a:ext cx="4944319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משחק הדמקה הגדול</a:t>
            </a:r>
            <a:endParaRPr lang="he-IL" sz="1385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774AFD-2065-4D8D-BB94-C4A41BF210AD}"/>
              </a:ext>
            </a:extLst>
          </p:cNvPr>
          <p:cNvSpPr txBox="1"/>
          <p:nvPr/>
        </p:nvSpPr>
        <p:spPr>
          <a:xfrm>
            <a:off x="982008" y="2874131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DF1B5F62-45FB-4EFF-87CF-E978227EE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A3375587-9090-40BB-B28E-0A67800F7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16645FA6-FFC7-4707-89AC-21B02C38D296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5B39AC-E092-4D2E-B231-59E1715A135B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558520-798C-465D-87B0-CC6350008202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88226BBB-70CC-4A15-9523-364335741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71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-82908" y="1404781"/>
            <a:ext cx="512886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sz="1500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אתגרים לדוגמה: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500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לפתור תרגיל פיזיקה.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500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לאכול פלפל חריף.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500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ללכת עם חולצה בצבע צעקני שלוש שעות.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500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להסביר לסבתא איך מפעילים זום ולצלם את זה קורה.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226257" y="683840"/>
            <a:ext cx="4944319" cy="625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גמד ענק-אתגרי</a:t>
            </a:r>
          </a:p>
          <a:p>
            <a:pPr algn="ctr" rtl="1"/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במקום מתנות, יאתגרו אחד את השני במשהו שחובה לבצע.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849DBB-109B-425D-8480-CCEE2CABE18C}"/>
              </a:ext>
            </a:extLst>
          </p:cNvPr>
          <p:cNvSpPr txBox="1"/>
          <p:nvPr/>
        </p:nvSpPr>
        <p:spPr>
          <a:xfrm>
            <a:off x="982008" y="2874131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CBB6D24A-A70F-455F-97BB-680AA9EC5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6284784E-A177-42B4-A721-31523139E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AE14C45A-F3E0-4CFB-BC5F-CF1306DB9465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28E8AD-C961-4830-A800-990AE556E7C7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E0C0B1-A5E3-47D0-B427-68D7DC7FD6BA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B229D956-B54C-4EC6-B9D7-B09719707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695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81428" y="1294325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המורה/ תלמיד מוביל נכנס לאתר </a:t>
            </a:r>
            <a:r>
              <a:rPr lang="en-US" sz="1385" dirty="0" err="1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Naraview</a:t>
            </a: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385" dirty="0">
              <a:solidFill>
                <a:srgbClr val="003C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מקליד את ערך המוצא (למשל אבטיח) ואת ערך היעד (למשל קורונה) ומעביר את הקישור למשחקים.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המשתתפים צריכים למצוא את הדרך הקצרה ביותר בין ערך המוצא לערך היעד.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מנצח מי שהגיע ליעד בפחות צעדים.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-306365" y="629829"/>
            <a:ext cx="6009563" cy="625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נרוויו</a:t>
            </a:r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מאבטיח לקורונה</a:t>
            </a:r>
          </a:p>
          <a:p>
            <a:pPr algn="ctr" rtl="1"/>
            <a:r>
              <a:rPr lang="en-US" sz="1385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Naraview</a:t>
            </a:r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מסע </a:t>
            </a:r>
            <a:r>
              <a:rPr lang="he-IL" sz="1385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בויקיפדיה</a:t>
            </a:r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המטרה להגיע מערך לערך במעט צעדים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AC073-61D8-4779-9E45-137E87D6C229}"/>
              </a:ext>
            </a:extLst>
          </p:cNvPr>
          <p:cNvSpPr txBox="1"/>
          <p:nvPr/>
        </p:nvSpPr>
        <p:spPr>
          <a:xfrm>
            <a:off x="982008" y="2856833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תמונה 20">
            <a:extLst>
              <a:ext uri="{FF2B5EF4-FFF2-40B4-BE49-F238E27FC236}">
                <a16:creationId xmlns:a16="http://schemas.microsoft.com/office/drawing/2014/main" id="{B43AB5A7-984C-4E41-8843-97E11C79C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9ABB3683-BE82-4DA7-976D-6C27BB210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DCAAB51F-2F80-417B-81EB-8324C74BB136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C6D845-6200-4878-89AF-1AEF7E2500EE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B7B77B4-52D7-41F7-A4C5-5346B8C22B25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FAFA6E76-B596-45DA-9145-6166AE0A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941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BEE48031-782E-47A4-A06E-49D9BB35D995}"/>
              </a:ext>
            </a:extLst>
          </p:cNvPr>
          <p:cNvSpPr/>
          <p:nvPr/>
        </p:nvSpPr>
        <p:spPr>
          <a:xfrm>
            <a:off x="3840" y="-277239"/>
            <a:ext cx="5396834" cy="4146024"/>
          </a:xfrm>
          <a:prstGeom prst="rect">
            <a:avLst/>
          </a:prstGeom>
          <a:solidFill>
            <a:srgbClr val="F6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7CD086A-C10B-4772-93C7-99B9E1F16A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8"/>
          <a:stretch/>
        </p:blipFill>
        <p:spPr>
          <a:xfrm>
            <a:off x="0" y="125238"/>
            <a:ext cx="5396834" cy="3095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B12570-EA1D-41E4-A61D-AD82775D3687}"/>
              </a:ext>
            </a:extLst>
          </p:cNvPr>
          <p:cNvSpPr txBox="1"/>
          <p:nvPr/>
        </p:nvSpPr>
        <p:spPr>
          <a:xfrm>
            <a:off x="909628" y="902622"/>
            <a:ext cx="4029147" cy="447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rgbClr val="003C2E"/>
                </a:solidFill>
                <a:latin typeface="Comix No2 CLM" panose="02000603000000000000" pitchFamily="2" charset="-79"/>
                <a:cs typeface="Comix No2 CLM" panose="02000603000000000000" pitchFamily="2" charset="-79"/>
              </a:defRPr>
            </a:lvl1pPr>
          </a:lstStyle>
          <a:p>
            <a:r>
              <a:rPr lang="he-IL" sz="2308" dirty="0">
                <a:solidFill>
                  <a:srgbClr val="071E6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אתגרים (בין התלמידים)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CCF5246B-0484-4204-B8E5-965244977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2941605"/>
            <a:ext cx="857519" cy="495217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8ACD35F-ED18-4EE4-9C04-E36757254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71" y="3066194"/>
            <a:ext cx="1344502" cy="381651"/>
          </a:xfrm>
          <a:prstGeom prst="rect">
            <a:avLst/>
          </a:prstGeom>
        </p:spPr>
      </p:pic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065F091A-0B46-4D8F-B763-19F9B7325C00}"/>
              </a:ext>
            </a:extLst>
          </p:cNvPr>
          <p:cNvGrpSpPr/>
          <p:nvPr/>
        </p:nvGrpSpPr>
        <p:grpSpPr>
          <a:xfrm>
            <a:off x="1359938" y="0"/>
            <a:ext cx="3578837" cy="691017"/>
            <a:chOff x="1049043" y="43859"/>
            <a:chExt cx="3101238" cy="5988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F814B4-60FD-4046-A397-4FF5D97D36C3}"/>
                </a:ext>
              </a:extLst>
            </p:cNvPr>
            <p:cNvSpPr txBox="1"/>
            <p:nvPr/>
          </p:nvSpPr>
          <p:spPr>
            <a:xfrm>
              <a:off x="1049043" y="401014"/>
              <a:ext cx="3101238" cy="2416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7ED926-151E-45A7-9010-D09DBF3D0BFD}"/>
                </a:ext>
              </a:extLst>
            </p:cNvPr>
            <p:cNvSpPr txBox="1"/>
            <p:nvPr/>
          </p:nvSpPr>
          <p:spPr>
            <a:xfrm>
              <a:off x="1084060" y="81666"/>
              <a:ext cx="1886300" cy="4186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539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9" name="תמונה 28">
              <a:extLst>
                <a:ext uri="{FF2B5EF4-FFF2-40B4-BE49-F238E27FC236}">
                  <a16:creationId xmlns:a16="http://schemas.microsoft.com/office/drawing/2014/main" id="{A4478306-6640-4E8B-A5BA-53A8FA322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88" y="43859"/>
              <a:ext cx="571778" cy="429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97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extLst>
              <a:ext uri="{FF2B5EF4-FFF2-40B4-BE49-F238E27FC236}">
                <a16:creationId xmlns:a16="http://schemas.microsoft.com/office/drawing/2014/main" id="{DE5466DE-71C7-4D71-93AE-B4749146BE59}"/>
              </a:ext>
            </a:extLst>
          </p:cNvPr>
          <p:cNvSpPr/>
          <p:nvPr/>
        </p:nvSpPr>
        <p:spPr>
          <a:xfrm>
            <a:off x="-1" y="-292716"/>
            <a:ext cx="5400675" cy="4185881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8B1BB3C-2E3D-4AB3-B404-8537AB3F8CEF}"/>
              </a:ext>
            </a:extLst>
          </p:cNvPr>
          <p:cNvSpPr/>
          <p:nvPr/>
        </p:nvSpPr>
        <p:spPr>
          <a:xfrm>
            <a:off x="18516" y="3182003"/>
            <a:ext cx="1092300" cy="567526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66713" y="939682"/>
            <a:ext cx="5128860" cy="1584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המנחה או תלמיד מוביל אוסף נתונים על 2 תלמידים מהכיתה. </a:t>
            </a:r>
            <a:endParaRPr lang="en-US" sz="1385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המורה מחלק את הכיתה לשלוש קבוצות. </a:t>
            </a:r>
            <a:endParaRPr lang="en-US" sz="1385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המורה שואל את כל הכיתה מה המשותף בין 2 התלמידים (למשל: שניהם גרים ברחוב הרצל, לשניהם יש אבא משה, לשניהם יש שלושה אחים, לשניהם יש כלב, שניהם לא אוהבים מתמטיקה אבל יגבירו 5 יחידות).</a:t>
            </a:r>
            <a:endParaRPr lang="en-US" sz="1385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הקבוצה, שמזהה ראשונה את הדברים המשותפים, מנצחת. </a:t>
            </a:r>
            <a:endParaRPr lang="en-US" sz="1385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1058326" y="590406"/>
            <a:ext cx="3280181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מה הדמיון, מה המשותף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26B589-32E2-4FF1-9CCF-E70C71CDF84B}"/>
              </a:ext>
            </a:extLst>
          </p:cNvPr>
          <p:cNvSpPr txBox="1"/>
          <p:nvPr/>
        </p:nvSpPr>
        <p:spPr>
          <a:xfrm>
            <a:off x="980086" y="2805702"/>
            <a:ext cx="3436659" cy="447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2060"/>
                  </a:solidFill>
                </a:ln>
                <a:solidFill>
                  <a:srgbClr val="F8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ידע ב 4 צעדים</a:t>
            </a:r>
            <a:endParaRPr lang="he-IL" sz="2308" dirty="0">
              <a:ln>
                <a:solidFill>
                  <a:srgbClr val="002060"/>
                </a:solidFill>
              </a:ln>
              <a:solidFill>
                <a:srgbClr val="F8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4D47C678-C9FF-4A12-884D-FD081513026B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1C73F9-44D4-419A-8F64-4F226C06EE4A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039C698-0339-468A-A8FE-C9462FDD7F54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6" name="תמונה 25">
              <a:extLst>
                <a:ext uri="{FF2B5EF4-FFF2-40B4-BE49-F238E27FC236}">
                  <a16:creationId xmlns:a16="http://schemas.microsoft.com/office/drawing/2014/main" id="{69D2D0FC-17CB-4BBC-B0BF-A4A704D28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F64094B2-B3B9-471E-B88C-410D48DCA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D3B48930-12EB-4300-BCFE-7649191F9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6473922D-8B38-4ED6-98B0-A255F22F0818}"/>
              </a:ext>
            </a:extLst>
          </p:cNvPr>
          <p:cNvSpPr/>
          <p:nvPr/>
        </p:nvSpPr>
        <p:spPr>
          <a:xfrm>
            <a:off x="-1" y="-277240"/>
            <a:ext cx="5400675" cy="4154929"/>
          </a:xfrm>
          <a:prstGeom prst="rect">
            <a:avLst/>
          </a:prstGeom>
          <a:solidFill>
            <a:srgbClr val="F6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0" y="1506149"/>
            <a:ext cx="5128860" cy="94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אני מזמין אותך לדו קרב על משחקי מחשב.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אני מזמין אותך לדו קרב על שירי דודו אהרון.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אני מזמין אותך לדו קרב בנושא נשיאי המדינה </a:t>
            </a:r>
            <a:r>
              <a:rPr lang="he-IL" sz="138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שכהנו</a:t>
            </a: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עד היום.</a:t>
            </a:r>
          </a:p>
          <a:p>
            <a:pPr lvl="0" algn="r" rtl="1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אני מזמין אותך לדו קרב על שאלות מתוך תוכנית </a:t>
            </a:r>
            <a:r>
              <a:rPr lang="en-US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friends</a:t>
            </a: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-278477" y="535320"/>
            <a:ext cx="5685811" cy="12999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משהו שאני יכול לנצח בו</a:t>
            </a:r>
          </a:p>
          <a:p>
            <a:pPr algn="ctr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הזמנה ל"דו קרב" בתחום ידע </a:t>
            </a:r>
          </a:p>
          <a:p>
            <a:pPr algn="ctr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אתגרים לדוגמה: </a:t>
            </a:r>
          </a:p>
          <a:p>
            <a:pPr algn="ctr"/>
            <a:endParaRPr lang="he-IL" sz="2077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1FAAAD-8EF4-4F8A-9816-1EE127DA6492}"/>
              </a:ext>
            </a:extLst>
          </p:cNvPr>
          <p:cNvSpPr txBox="1"/>
          <p:nvPr/>
        </p:nvSpPr>
        <p:spPr>
          <a:xfrm>
            <a:off x="685761" y="2818228"/>
            <a:ext cx="4029147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rgbClr val="003C2E"/>
                </a:solidFill>
                <a:latin typeface="Comix No2 CLM" panose="02000603000000000000" pitchFamily="2" charset="-79"/>
                <a:cs typeface="Comix No2 CLM" panose="02000603000000000000" pitchFamily="2" charset="-79"/>
              </a:defRPr>
            </a:lvl1pPr>
          </a:lstStyle>
          <a:p>
            <a:r>
              <a:rPr lang="he-IL" sz="2077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אתגרים (בין תלמידים)</a:t>
            </a: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AE118D26-88B5-479A-A881-35EF9DB88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D9622D5E-EA86-4008-A8CC-F0D3C4273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99945405-C0FE-4F55-994B-04BE9F3ABCDE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40AC64-874E-4487-9FC6-7C7796E1A32A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E7A741-91E1-4B19-84A4-20C34E0F553B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492FF1C5-4201-4524-AEF4-3717BCBC3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917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6473922D-8B38-4ED6-98B0-A255F22F0818}"/>
              </a:ext>
            </a:extLst>
          </p:cNvPr>
          <p:cNvSpPr/>
          <p:nvPr/>
        </p:nvSpPr>
        <p:spPr>
          <a:xfrm>
            <a:off x="-1" y="-277240"/>
            <a:ext cx="5400675" cy="4154929"/>
          </a:xfrm>
          <a:prstGeom prst="rect">
            <a:avLst/>
          </a:prstGeom>
          <a:solidFill>
            <a:srgbClr val="F6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56220" y="1442061"/>
            <a:ext cx="5288234" cy="11580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להכין 200 פתקי ברכה לכל השכונה ולחלק תוך שעה.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תלמיד מהכיתה מכין סלוגן או פרסומת, הקשורים לשמירת הנחיות הקורונה, מפרסמים את הפרסומת ברשתות החברתיות.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להכין יחד סרטונים לשמירה על כללי הזהירות בדרכים (למשל: אם שותים לא נוהגים, לחבוש קסדה, לעבור במעבר חצייה וכו').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-171599" y="676806"/>
            <a:ext cx="5743872" cy="8382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משימות תרומה לקהילה</a:t>
            </a:r>
          </a:p>
          <a:p>
            <a:pPr algn="ctr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התלמידים יובילו יחד עם חבריהם פעילויות לקהילה, </a:t>
            </a:r>
          </a:p>
          <a:p>
            <a:pPr algn="ctr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לדוגמה: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DCA24A-0D0E-4CE1-9467-D769DC018FC8}"/>
              </a:ext>
            </a:extLst>
          </p:cNvPr>
          <p:cNvSpPr txBox="1"/>
          <p:nvPr/>
        </p:nvSpPr>
        <p:spPr>
          <a:xfrm>
            <a:off x="651164" y="2999863"/>
            <a:ext cx="4029147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rgbClr val="003C2E"/>
                </a:solidFill>
                <a:latin typeface="Comix No2 CLM" panose="02000603000000000000" pitchFamily="2" charset="-79"/>
                <a:cs typeface="Comix No2 CLM" panose="02000603000000000000" pitchFamily="2" charset="-79"/>
              </a:defRPr>
            </a:lvl1pPr>
          </a:lstStyle>
          <a:p>
            <a:r>
              <a:rPr lang="he-IL" sz="2077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אתגרים (בין תלמידים)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25C21AA3-A841-4664-9BEC-012A03DDD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4215C6FD-C45C-474B-9F90-8DDF386B0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53457E5D-1CCD-4E46-92DC-46C109C9F089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9082C0-2645-422E-BCA6-DCB681950DD6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D3F2BC-50B3-4D09-A642-8EF77DCE4A3B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B05F7EC7-13CB-4C00-80E8-1E94B3AF3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35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6473922D-8B38-4ED6-98B0-A255F22F0818}"/>
              </a:ext>
            </a:extLst>
          </p:cNvPr>
          <p:cNvSpPr/>
          <p:nvPr/>
        </p:nvSpPr>
        <p:spPr>
          <a:xfrm>
            <a:off x="-1" y="-277240"/>
            <a:ext cx="5400675" cy="4154929"/>
          </a:xfrm>
          <a:prstGeom prst="rect">
            <a:avLst/>
          </a:prstGeom>
          <a:solidFill>
            <a:srgbClr val="F6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358949" y="1353504"/>
            <a:ext cx="5288234" cy="94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להחליט על 10 תרגילים שעושים מספר פעמים ביום.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לעשות אותם בווריאציות שונות.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להכין טבלת מעקב, לדווח לטבלת מעקב כיתתית.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להכריז על אליפות הכושר בזמן הסגר.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913640" y="967041"/>
            <a:ext cx="3504195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מיני חדר כושר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B5D523-B4A3-4D0D-8EC9-69CE226299FA}"/>
              </a:ext>
            </a:extLst>
          </p:cNvPr>
          <p:cNvSpPr txBox="1"/>
          <p:nvPr/>
        </p:nvSpPr>
        <p:spPr>
          <a:xfrm>
            <a:off x="651164" y="2999863"/>
            <a:ext cx="4029147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rgbClr val="003C2E"/>
                </a:solidFill>
                <a:latin typeface="Comix No2 CLM" panose="02000603000000000000" pitchFamily="2" charset="-79"/>
                <a:cs typeface="Comix No2 CLM" panose="02000603000000000000" pitchFamily="2" charset="-79"/>
              </a:defRPr>
            </a:lvl1pPr>
          </a:lstStyle>
          <a:p>
            <a:r>
              <a:rPr lang="he-IL" sz="2077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אתגרים (בין תלמידים)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F7B7E786-D1FC-4D22-BB5E-7AF97727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C4E6AA82-80C8-4F7B-861A-C52136C35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9328C08C-CCA3-46DB-B6CD-634912EC125C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E31411-DF4C-49F0-855B-5B128D8E928A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F51E60-C78D-4C05-83FD-39BBC54DA9F9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F9191EA7-1866-40DE-8950-286D6FEF7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3198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6473922D-8B38-4ED6-98B0-A255F22F0818}"/>
              </a:ext>
            </a:extLst>
          </p:cNvPr>
          <p:cNvSpPr/>
          <p:nvPr/>
        </p:nvSpPr>
        <p:spPr>
          <a:xfrm>
            <a:off x="-1" y="-277240"/>
            <a:ext cx="5400675" cy="4154929"/>
          </a:xfrm>
          <a:prstGeom prst="rect">
            <a:avLst/>
          </a:prstGeom>
          <a:solidFill>
            <a:srgbClr val="F6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79690" y="1024613"/>
            <a:ext cx="5288234" cy="17974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קולאז' תמונות של חברים לכיתה בפרצופים/ תנועות/ מילים </a:t>
            </a:r>
          </a:p>
          <a:p>
            <a:pPr lvl="0" algn="r" rtl="1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או של אחד החברים כהפתעה, אפשר לערוך כקליפ. </a:t>
            </a:r>
          </a:p>
          <a:p>
            <a:pPr lvl="0" algn="r" rtl="1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מדבקות מגניבות, המיוצרות באופן אישי.</a:t>
            </a:r>
          </a:p>
          <a:p>
            <a:pPr lvl="0" algn="r" rtl="1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מפגשים וירטואליים של קפה בשעה קבועה במהלך היום.</a:t>
            </a:r>
          </a:p>
          <a:p>
            <a:pPr lvl="0" algn="r" rtl="1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(ניתן להפתיע עם משהו לא צפוי או מישהו לא צפוי- מורה/  </a:t>
            </a:r>
          </a:p>
          <a:p>
            <a:pPr lvl="0" algn="r" rtl="1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מדריך/בעל המכולת בשכונה/ שומר בית ספר/ בתנועה או בחוג  </a:t>
            </a:r>
          </a:p>
          <a:p>
            <a:pPr lvl="0" algn="r" rtl="1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ועוד).</a:t>
            </a:r>
          </a:p>
          <a:p>
            <a:pPr lvl="0" algn="r" rtl="1"/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הקדשת שיר/ מערכון בכל יום מהיוטיוב.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864226" y="691175"/>
            <a:ext cx="3504195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צ'ופרים והפעלות  לחברים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D784EA-4AE7-4500-BBA2-18A8DEA908E9}"/>
              </a:ext>
            </a:extLst>
          </p:cNvPr>
          <p:cNvSpPr txBox="1"/>
          <p:nvPr/>
        </p:nvSpPr>
        <p:spPr>
          <a:xfrm>
            <a:off x="651164" y="3025810"/>
            <a:ext cx="4029147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200" b="1">
                <a:solidFill>
                  <a:srgbClr val="003C2E"/>
                </a:solidFill>
                <a:latin typeface="Comix No2 CLM" panose="02000603000000000000" pitchFamily="2" charset="-79"/>
                <a:cs typeface="Comix No2 CLM" panose="02000603000000000000" pitchFamily="2" charset="-79"/>
              </a:defRPr>
            </a:lvl1pPr>
          </a:lstStyle>
          <a:p>
            <a:r>
              <a:rPr lang="he-IL" sz="2077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אתגרים (בין חברים)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71DF2A03-3295-4BDF-B853-202C64EF8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685E6B50-93D4-4035-8C66-F9D69873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39248E46-1D7F-4711-858B-F88855B44530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1FF05A-0DD7-40BC-B969-C6766ABD05F9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7BC6E7-B95A-49A2-971F-9E2D94E00AC1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34CB858E-E036-47B8-BE7F-82B0106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58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C799681C-6B39-4BB5-BD38-73856C71A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5"/>
          <a:stretch/>
        </p:blipFill>
        <p:spPr>
          <a:xfrm>
            <a:off x="3841" y="-5487"/>
            <a:ext cx="5396834" cy="493013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AD84176-61A7-47F4-8457-1FF1C736D2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"/>
          <a:stretch/>
        </p:blipFill>
        <p:spPr>
          <a:xfrm>
            <a:off x="3841" y="83088"/>
            <a:ext cx="5396834" cy="3517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C8DF3A-FBE8-4810-A824-B65ADC45CB36}"/>
              </a:ext>
            </a:extLst>
          </p:cNvPr>
          <p:cNvSpPr txBox="1"/>
          <p:nvPr/>
        </p:nvSpPr>
        <p:spPr>
          <a:xfrm>
            <a:off x="204068" y="1467625"/>
            <a:ext cx="3335393" cy="8382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770" dirty="0">
                <a:solidFill>
                  <a:srgbClr val="523B1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משפחה כן בוחרים</a:t>
            </a:r>
          </a:p>
          <a:p>
            <a:pPr algn="ctr"/>
            <a:r>
              <a:rPr lang="he-IL" sz="2077" dirty="0">
                <a:solidFill>
                  <a:srgbClr val="523B1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(ב 4 צעדים)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855B1BFF-D776-40E9-BC21-7EF59541F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2941605"/>
            <a:ext cx="857519" cy="49521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F2B6FC9-C604-48CA-8B63-A0A8A9555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71" y="3066194"/>
            <a:ext cx="1344502" cy="381651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8C7EB165-D7F1-40CB-9C34-A4942862DF67}"/>
              </a:ext>
            </a:extLst>
          </p:cNvPr>
          <p:cNvGrpSpPr/>
          <p:nvPr/>
        </p:nvGrpSpPr>
        <p:grpSpPr>
          <a:xfrm>
            <a:off x="1427394" y="486379"/>
            <a:ext cx="3578837" cy="691017"/>
            <a:chOff x="1049043" y="43859"/>
            <a:chExt cx="3101238" cy="5988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5FC5344-ED7A-43C3-9258-684CED28304E}"/>
                </a:ext>
              </a:extLst>
            </p:cNvPr>
            <p:cNvSpPr txBox="1"/>
            <p:nvPr/>
          </p:nvSpPr>
          <p:spPr>
            <a:xfrm>
              <a:off x="1049043" y="401014"/>
              <a:ext cx="3101238" cy="2416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8C23F5-3130-416A-BFB8-12B778DC4EE2}"/>
                </a:ext>
              </a:extLst>
            </p:cNvPr>
            <p:cNvSpPr txBox="1"/>
            <p:nvPr/>
          </p:nvSpPr>
          <p:spPr>
            <a:xfrm>
              <a:off x="1084060" y="81666"/>
              <a:ext cx="1886300" cy="4186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539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F31F49CA-DD08-4A0A-BA9B-9C95F1361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88" y="43859"/>
              <a:ext cx="571778" cy="429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7414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תמונה 20">
            <a:extLst>
              <a:ext uri="{FF2B5EF4-FFF2-40B4-BE49-F238E27FC236}">
                <a16:creationId xmlns:a16="http://schemas.microsoft.com/office/drawing/2014/main" id="{DE309EAC-81B5-4DD3-9BCD-9569268AC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5"/>
          <a:stretch/>
        </p:blipFill>
        <p:spPr>
          <a:xfrm>
            <a:off x="3841" y="2539795"/>
            <a:ext cx="5396834" cy="49301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ED75668-C54A-488C-9C5F-F7A11870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5"/>
          <a:stretch/>
        </p:blipFill>
        <p:spPr>
          <a:xfrm>
            <a:off x="3841" y="396390"/>
            <a:ext cx="5396834" cy="493013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0F7BB5A-0772-4AFE-8726-05177E5D6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9"/>
          <a:stretch/>
        </p:blipFill>
        <p:spPr>
          <a:xfrm>
            <a:off x="-2" y="-122869"/>
            <a:ext cx="5396834" cy="3723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135906" y="1252014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95707" indent="-395707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עוברים על כל אנשי הקשר ומוצאים לפחות 3 אנשים שלא היו איתם בקשר מזמן ועוד 2 בני משפחה קרובים שמזמן לא דיברו איתם.</a:t>
            </a:r>
          </a:p>
          <a:p>
            <a:pPr marL="395707" indent="-395707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יכינו טיוטה לברכה שהיו רוצים לברך.</a:t>
            </a:r>
          </a:p>
          <a:p>
            <a:pPr marL="395707" indent="-395707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יתקשרו לבני המשפחה (יתקשרו ממש. לא רק ישלחו הודעה).</a:t>
            </a:r>
          </a:p>
          <a:p>
            <a:pPr marL="395707" indent="-395707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ישתפו בדף המעקב הכיתתי את התגובות שקיבלו.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946319" y="642897"/>
            <a:ext cx="3504195" cy="7316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להתקשר לקרובי משפחה, </a:t>
            </a:r>
          </a:p>
          <a:p>
            <a:pPr algn="ctr" rtl="1"/>
            <a:r>
              <a:rPr lang="he-IL" sz="2077" b="1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שזמן רב לא שוחחתם איתם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1F6DE-40B2-47D4-9C41-08F37DDCDBB4}"/>
              </a:ext>
            </a:extLst>
          </p:cNvPr>
          <p:cNvSpPr txBox="1"/>
          <p:nvPr/>
        </p:nvSpPr>
        <p:spPr>
          <a:xfrm>
            <a:off x="788649" y="2698671"/>
            <a:ext cx="3661865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rgbClr val="523B1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משפחה כן בוחרים  </a:t>
            </a:r>
            <a:r>
              <a:rPr lang="he-IL" sz="1616" dirty="0">
                <a:solidFill>
                  <a:srgbClr val="523B1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(ב 4 צעדים)</a:t>
            </a:r>
          </a:p>
        </p:txBody>
      </p: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B3116D4B-0CA3-476E-85CB-4BDF94783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62885CF8-544B-47DF-92BB-A1EC8A27F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06EF16D1-2201-48EF-9DBB-35610D5EC27A}"/>
              </a:ext>
            </a:extLst>
          </p:cNvPr>
          <p:cNvGrpSpPr/>
          <p:nvPr/>
        </p:nvGrpSpPr>
        <p:grpSpPr>
          <a:xfrm>
            <a:off x="2898916" y="106259"/>
            <a:ext cx="2522502" cy="498882"/>
            <a:chOff x="1049042" y="93213"/>
            <a:chExt cx="3101238" cy="7047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C942E3-2811-4E39-BEA9-BB61C781F0B5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122807-987A-48D5-93C5-11A0115CFB9C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A88303D8-04DC-466C-BE1F-68B1A56E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8543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0F7BB5A-0772-4AFE-8726-05177E5D6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9"/>
          <a:stretch/>
        </p:blipFill>
        <p:spPr>
          <a:xfrm>
            <a:off x="0" y="-44"/>
            <a:ext cx="5396834" cy="3723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45968" y="1056545"/>
            <a:ext cx="5268606" cy="1584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מחליטים עם חבר לכיתה למי מבני הבית (כל אחד בביתו) </a:t>
            </a:r>
          </a:p>
          <a:p>
            <a:pPr algn="r" rtl="1"/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מפרגנים באותו יום.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תכנון פעולות קצרות ונחמדות (למשל: ברכה נחמדה כתובה </a:t>
            </a:r>
          </a:p>
          <a:p>
            <a:pPr lvl="0" algn="r" rtl="1"/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על דף ומוצמדת למקרר, קפה טעים, להקשיב לסיפור שבן  </a:t>
            </a:r>
          </a:p>
          <a:p>
            <a:pPr lvl="0" algn="r" rtl="1"/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המשפחה מספר).</a:t>
            </a:r>
          </a:p>
          <a:p>
            <a:pPr lvl="0" algn="r" rtl="1"/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לצלם או לתעד את הפעילות בדרך אחרת.</a:t>
            </a:r>
          </a:p>
          <a:p>
            <a:pPr lvl="0" algn="r" rtl="1"/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לדווח בטבלת מעקב הכיתתית.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178037" y="644573"/>
            <a:ext cx="5061285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משהו נחמד עבור בן משפחה שאתנו בבית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507C0B7C-5E26-436C-B22F-695F0AB88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FD1BE1D-FC9A-4C7B-9F6D-F6FBBBA4C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15C1B09-2B56-4BE7-8243-F12CC2B55A31}"/>
              </a:ext>
            </a:extLst>
          </p:cNvPr>
          <p:cNvSpPr txBox="1"/>
          <p:nvPr/>
        </p:nvSpPr>
        <p:spPr>
          <a:xfrm>
            <a:off x="788649" y="2698671"/>
            <a:ext cx="3661865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rgbClr val="523B1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משפחה כן בוחרים  </a:t>
            </a:r>
            <a:r>
              <a:rPr lang="he-IL" sz="1616" dirty="0">
                <a:solidFill>
                  <a:srgbClr val="523B1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(ב 4 צעדים)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87578939-22B2-4F19-9BD3-BDEB3BB51A49}"/>
              </a:ext>
            </a:extLst>
          </p:cNvPr>
          <p:cNvGrpSpPr/>
          <p:nvPr/>
        </p:nvGrpSpPr>
        <p:grpSpPr>
          <a:xfrm>
            <a:off x="2898916" y="196199"/>
            <a:ext cx="2522502" cy="498882"/>
            <a:chOff x="1049042" y="93213"/>
            <a:chExt cx="3101238" cy="70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6D472C-1910-4E91-B5E7-82536DFA6E36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2CC5BDB-2D88-474C-8E4B-8AB637259BA6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D80A3C74-D0EF-4970-A9CD-46C0A0CD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4177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20F7BB5A-0772-4AFE-8726-05177E5D6E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9"/>
          <a:stretch/>
        </p:blipFill>
        <p:spPr>
          <a:xfrm>
            <a:off x="3022" y="-15523"/>
            <a:ext cx="5396834" cy="37233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45968" y="1008240"/>
            <a:ext cx="5268606" cy="1584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קבוצות בנות 2-3 תלמידים מהכיתה יעברו על אנשי הקשר שלהם, וימצאו לפחות 4 אנשים שלא היו איתם בקשר זמן רב.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מכינים ברכה נחמדה (אפשר </a:t>
            </a:r>
            <a:r>
              <a:rPr lang="he-IL" sz="1385" dirty="0" err="1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בוואטסאפ</a:t>
            </a: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he-IL" sz="1385" dirty="0" err="1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בטיקטוק</a:t>
            </a: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על נייר עם ציורים ומדבקות).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הברכה תותאם לכל אחד מהאנשים, שנבחרו והתלמידים יישלחו אותה (כל אחד מהקבוצה לרשימה/משפחה שלו).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לשתף בדף המעקב הכיתתי את התגובות שקיבלו.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10340" y="701982"/>
            <a:ext cx="53968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dirty="0">
                <a:solidFill>
                  <a:srgbClr val="57401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ברכות לאנשים שמזמן לא היית איתם בקשר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8064240E-1EA1-452E-B9B9-8463092ED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A64FA23C-22BE-4E87-A752-F7DA8D69A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3843C8-4275-4D40-B20F-C61733D5D273}"/>
              </a:ext>
            </a:extLst>
          </p:cNvPr>
          <p:cNvSpPr txBox="1"/>
          <p:nvPr/>
        </p:nvSpPr>
        <p:spPr>
          <a:xfrm>
            <a:off x="788649" y="2698671"/>
            <a:ext cx="3661865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rgbClr val="523B1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משפחה כן בוחרים  </a:t>
            </a:r>
            <a:r>
              <a:rPr lang="he-IL" sz="1616" dirty="0">
                <a:solidFill>
                  <a:srgbClr val="523B1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(ב 4 צעדים)</a:t>
            </a:r>
          </a:p>
        </p:txBody>
      </p:sp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A3E4B58D-3D7B-4598-9205-8FC8C94B20DB}"/>
              </a:ext>
            </a:extLst>
          </p:cNvPr>
          <p:cNvGrpSpPr/>
          <p:nvPr/>
        </p:nvGrpSpPr>
        <p:grpSpPr>
          <a:xfrm>
            <a:off x="2898916" y="166219"/>
            <a:ext cx="2522502" cy="498882"/>
            <a:chOff x="1049042" y="93213"/>
            <a:chExt cx="3101238" cy="70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7CE748-A5B5-45E8-92D5-EFA3EAC654A9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B4CF10-5D51-418A-A2E6-D232C34671DC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068C0C4C-1EA9-470F-BDB3-0BC0E9F2B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8181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468BCA9-E57E-4E97-BD8A-40E7C522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7"/>
          <a:stretch/>
        </p:blipFill>
        <p:spPr>
          <a:xfrm>
            <a:off x="3841" y="0"/>
            <a:ext cx="5396834" cy="3549727"/>
          </a:xfrm>
          <a:prstGeom prst="rect">
            <a:avLst/>
          </a:prstGeom>
          <a:ln w="5715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05B2699-7B06-49D4-AECB-F22F9F8D5CEE}"/>
              </a:ext>
            </a:extLst>
          </p:cNvPr>
          <p:cNvSpPr txBox="1"/>
          <p:nvPr/>
        </p:nvSpPr>
        <p:spPr>
          <a:xfrm>
            <a:off x="987625" y="1695576"/>
            <a:ext cx="3814671" cy="6960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84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DC1E2372-A1E9-44E1-9D68-019567AD4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0" y="2755460"/>
            <a:ext cx="745294" cy="430407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D87BBE83-24C6-4E1A-B058-CD9D658CA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5" y="2874315"/>
            <a:ext cx="1021806" cy="290051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F1C9C7E0-EF2A-47BF-AEB2-3FA5B22DB5B7}"/>
              </a:ext>
            </a:extLst>
          </p:cNvPr>
          <p:cNvGrpSpPr/>
          <p:nvPr/>
        </p:nvGrpSpPr>
        <p:grpSpPr>
          <a:xfrm>
            <a:off x="1494849" y="90575"/>
            <a:ext cx="3578837" cy="691017"/>
            <a:chOff x="1049043" y="43859"/>
            <a:chExt cx="3101238" cy="5988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40A0FE-A2C5-4955-B016-082C03C5AD8C}"/>
                </a:ext>
              </a:extLst>
            </p:cNvPr>
            <p:cNvSpPr txBox="1"/>
            <p:nvPr/>
          </p:nvSpPr>
          <p:spPr>
            <a:xfrm>
              <a:off x="1049043" y="401014"/>
              <a:ext cx="3101238" cy="2416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8C5613-7901-4AAC-87BA-1804946A808B}"/>
                </a:ext>
              </a:extLst>
            </p:cNvPr>
            <p:cNvSpPr txBox="1"/>
            <p:nvPr/>
          </p:nvSpPr>
          <p:spPr>
            <a:xfrm>
              <a:off x="1084060" y="81666"/>
              <a:ext cx="1886300" cy="4186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539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E8CF0655-F853-41AA-8F17-088D061AD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88" y="43859"/>
              <a:ext cx="571778" cy="429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79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262DFDB-9320-474C-B61E-EB514C6178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80725" y="1347374"/>
            <a:ext cx="5128860" cy="11580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לתכנן משחק מונופול ולצייר את הלוח.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להכין שטרות , שאלות וחיילים.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לשלוח מישהו מהתלמידים שיצלם נקודות בעיר עבור </a:t>
            </a:r>
          </a:p>
          <a:p>
            <a:pPr algn="r" rtl="1"/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המשחק.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לשחק יחד בקבוצה.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200499" y="833993"/>
            <a:ext cx="5396834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he-IL" sz="1900" dirty="0">
                <a:latin typeface="Segoe UI" panose="020B0502040204020203" pitchFamily="34" charset="0"/>
                <a:cs typeface="Segoe UI" panose="020B0502040204020203" pitchFamily="34" charset="0"/>
              </a:rPr>
              <a:t>בונים יחד משחק מונופול עירוני ענק</a:t>
            </a:r>
            <a:r>
              <a:rPr lang="he-IL" sz="2077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51439-5FD9-4EEE-9CEA-E28FD0C9D39B}"/>
              </a:ext>
            </a:extLst>
          </p:cNvPr>
          <p:cNvSpPr txBox="1"/>
          <p:nvPr/>
        </p:nvSpPr>
        <p:spPr>
          <a:xfrm>
            <a:off x="927235" y="2532234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09F0331C-12B4-4034-A712-D2AAAE0F4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95393"/>
            <a:ext cx="745294" cy="430407"/>
          </a:xfrm>
          <a:prstGeom prst="rect">
            <a:avLst/>
          </a:prstGeom>
        </p:spPr>
      </p:pic>
      <p:pic>
        <p:nvPicPr>
          <p:cNvPr id="24" name="תמונה 23">
            <a:extLst>
              <a:ext uri="{FF2B5EF4-FFF2-40B4-BE49-F238E27FC236}">
                <a16:creationId xmlns:a16="http://schemas.microsoft.com/office/drawing/2014/main" id="{73922CBD-4441-459E-B2E3-69F289607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208440"/>
            <a:ext cx="1021806" cy="290051"/>
          </a:xfrm>
          <a:prstGeom prst="rect">
            <a:avLst/>
          </a:prstGeom>
        </p:spPr>
      </p:pic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A6D8F268-3B17-41DC-A804-B8266EDBCBDD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D16593-7BB0-45D4-8D78-13A5FEC21291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F7EC87-5212-4301-992C-28C35AC4DD1F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4BADD056-A28D-481E-AABF-88187C78E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10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>
            <a:extLst>
              <a:ext uri="{FF2B5EF4-FFF2-40B4-BE49-F238E27FC236}">
                <a16:creationId xmlns:a16="http://schemas.microsoft.com/office/drawing/2014/main" id="{E9652C1A-5F51-4EB1-9D69-3E6E0AF2BEE0}"/>
              </a:ext>
            </a:extLst>
          </p:cNvPr>
          <p:cNvSpPr/>
          <p:nvPr/>
        </p:nvSpPr>
        <p:spPr>
          <a:xfrm>
            <a:off x="-1" y="-292716"/>
            <a:ext cx="5400675" cy="4185881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8B1BB3C-2E3D-4AB3-B404-8537AB3F8CEF}"/>
              </a:ext>
            </a:extLst>
          </p:cNvPr>
          <p:cNvSpPr/>
          <p:nvPr/>
        </p:nvSpPr>
        <p:spPr>
          <a:xfrm>
            <a:off x="18516" y="3182003"/>
            <a:ext cx="1092300" cy="567526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133987" y="1207873"/>
            <a:ext cx="5128860" cy="17974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בוחרים 3 תלמידים שנונים או מצחיקים.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נותנים להם מס' נושאים (למשל: וירוס הקורונה בישראל, קפסולות צפופות בביה"ס, משפחה בחגים בסגר, שיעור מתמטיקה שעה שמינית פלטפורמה וירטואלית).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אחד מהמצחיקנים מכין סטנד אפ או בדיחה (ניתן לצלם ולשלוח סרטון).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המשתתף, שמצליח להציג בדיחה לכל נושא, הוא המנצח.</a:t>
            </a:r>
          </a:p>
          <a:p>
            <a:pPr marL="395707" indent="-395707" algn="r" rtl="1">
              <a:buFont typeface="+mj-lt"/>
              <a:buAutoNum type="arabicPeriod"/>
            </a:pPr>
            <a:endParaRPr lang="en-US" sz="1385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909555" y="606735"/>
            <a:ext cx="3838934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סטנד אפ </a:t>
            </a: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האקדמיה לצחוק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B8B5A-ECFF-46FF-B406-BC0785BF0398}"/>
              </a:ext>
            </a:extLst>
          </p:cNvPr>
          <p:cNvSpPr txBox="1"/>
          <p:nvPr/>
        </p:nvSpPr>
        <p:spPr>
          <a:xfrm>
            <a:off x="980086" y="2805702"/>
            <a:ext cx="3436659" cy="447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2060"/>
                  </a:solidFill>
                </a:ln>
                <a:solidFill>
                  <a:srgbClr val="F8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ידע ב 4 צעדים</a:t>
            </a:r>
            <a:endParaRPr lang="he-IL" sz="2308" dirty="0">
              <a:ln>
                <a:solidFill>
                  <a:srgbClr val="002060"/>
                </a:solidFill>
              </a:ln>
              <a:solidFill>
                <a:srgbClr val="F8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8333404A-173A-4EF2-9034-7C4D8B2AA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6266BA23-E1EA-4129-8983-FB372C84A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01F50E40-7997-489A-BAB4-A09D8BB904A1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6FE6D1-B2B3-4126-8A58-8E2679B16F0E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4ACEEA-1BBD-4019-847C-A4414302900C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9" name="תמונה 18">
              <a:extLst>
                <a:ext uri="{FF2B5EF4-FFF2-40B4-BE49-F238E27FC236}">
                  <a16:creationId xmlns:a16="http://schemas.microsoft.com/office/drawing/2014/main" id="{C53B363B-C8CC-4E4E-A9E0-649F646D7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429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תמונה 30">
            <a:extLst>
              <a:ext uri="{FF2B5EF4-FFF2-40B4-BE49-F238E27FC236}">
                <a16:creationId xmlns:a16="http://schemas.microsoft.com/office/drawing/2014/main" id="{2E3A575A-214B-4148-8B38-844A95641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0" y="1311262"/>
            <a:ext cx="5128860" cy="10869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616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להוריד את תוכנת הטיק טוק.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616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לבחור שיר שאתם אוהבים ולתכנן את התנועות.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616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לעשות חזרה עם המשתתפים.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616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לצלם שוט ניסיון ואח"כ צילום והעלאה לרשת.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-2" y="798622"/>
            <a:ext cx="5396834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he-IL" sz="1900" dirty="0">
                <a:latin typeface="Segoe UI" panose="020B0502040204020203" pitchFamily="34" charset="0"/>
                <a:cs typeface="Segoe UI" panose="020B0502040204020203" pitchFamily="34" charset="0"/>
              </a:rPr>
              <a:t>טיק טוק משותף</a:t>
            </a:r>
            <a:r>
              <a:rPr lang="he-IL" sz="2077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29" name="תמונה 28">
            <a:extLst>
              <a:ext uri="{FF2B5EF4-FFF2-40B4-BE49-F238E27FC236}">
                <a16:creationId xmlns:a16="http://schemas.microsoft.com/office/drawing/2014/main" id="{DA654312-4463-40DC-850F-54421E6F5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30" name="תמונה 29">
            <a:extLst>
              <a:ext uri="{FF2B5EF4-FFF2-40B4-BE49-F238E27FC236}">
                <a16:creationId xmlns:a16="http://schemas.microsoft.com/office/drawing/2014/main" id="{4C67C094-9744-42F4-8C8F-41279FF3C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E909919-C055-462D-A4B3-465029C100D3}"/>
              </a:ext>
            </a:extLst>
          </p:cNvPr>
          <p:cNvSpPr txBox="1"/>
          <p:nvPr/>
        </p:nvSpPr>
        <p:spPr>
          <a:xfrm>
            <a:off x="925313" y="2523663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F98CC3CE-86BD-49E3-9087-48C1519D78FC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CCE22-60C2-4761-A4ED-CB14E885B6F7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2A91A8-02B1-4135-B3F9-79650AF4C4BD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0FFC040B-93F8-4A5F-81FB-D1519B2CE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07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CE429F68-1E4F-4176-8F22-E7AE6D3B3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267958" y="1323511"/>
            <a:ext cx="5128860" cy="10869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להזמין את התלמיד לחלק מהשיר.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להציע לתלמיד להיות הקריין, השחקן הראשי.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לבקש תגובה מוקלטת מהתלמיד ולצרף לסרטון.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6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לשלוח את הסרטון לכל הכיתה.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1094515" y="696479"/>
            <a:ext cx="3377002" cy="661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he-IL" sz="1800" dirty="0">
                <a:latin typeface="Segoe UI" panose="020B0502040204020203" pitchFamily="34" charset="0"/>
                <a:cs typeface="Segoe UI" panose="020B0502040204020203" pitchFamily="34" charset="0"/>
              </a:rPr>
              <a:t>סרט כיתתי עבור תלמיד נבחר </a:t>
            </a:r>
            <a:r>
              <a:rPr lang="he-IL" sz="1000" dirty="0">
                <a:latin typeface="Segoe UI" panose="020B0502040204020203" pitchFamily="34" charset="0"/>
                <a:cs typeface="Segoe UI" panose="020B0502040204020203" pitchFamily="34" charset="0"/>
              </a:rPr>
              <a:t>(כל פעם מישהו אחר)</a:t>
            </a:r>
            <a:r>
              <a:rPr lang="he-IL" sz="19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he-IL" sz="1800" dirty="0">
                <a:latin typeface="Segoe UI" panose="020B0502040204020203" pitchFamily="34" charset="0"/>
                <a:cs typeface="Segoe UI" panose="020B0502040204020203" pitchFamily="34" charset="0"/>
              </a:rPr>
              <a:t>ובסופו</a:t>
            </a:r>
            <a:r>
              <a:rPr lang="he-IL" sz="1900" dirty="0">
                <a:latin typeface="Segoe UI" panose="020B0502040204020203" pitchFamily="34" charset="0"/>
                <a:cs typeface="Segoe UI" panose="020B0502040204020203" pitchFamily="34" charset="0"/>
              </a:rPr>
              <a:t>...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39D8EAF4-9A98-4F3E-A6DA-4D6FCACA7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3C2D7132-1C83-4874-8E74-F8117EB6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5F04FE-E412-40CC-ADB5-6068BC04E192}"/>
              </a:ext>
            </a:extLst>
          </p:cNvPr>
          <p:cNvSpPr txBox="1"/>
          <p:nvPr/>
        </p:nvSpPr>
        <p:spPr>
          <a:xfrm>
            <a:off x="910578" y="2492173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C77F9146-655B-4C8F-B963-FED36A34340D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64B55E-D0CF-4879-8979-2C329E157296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21AAB1-663C-410C-95BE-C44305E51C50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7045B3EE-1326-48A2-A93D-3F3305C29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921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F3312786-DC8B-4504-85A3-3706A6A48C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160134" y="1453352"/>
            <a:ext cx="5128860" cy="94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לחשוב על מסר אותו רוצים להעביר.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לכתוב יחד שיר (רצוי מילים ומנגינה).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להכין יחד (ניתן להקליט בעזרת הטלפון הסלולרי).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להעביר לחברים או להנהלת ביה"ס.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3841" y="949387"/>
            <a:ext cx="5396834" cy="3770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rtl="1"/>
            <a:r>
              <a:rPr lang="he-IL" sz="1850" dirty="0">
                <a:latin typeface="Segoe UI" panose="020B0502040204020203" pitchFamily="34" charset="0"/>
                <a:cs typeface="Segoe UI" panose="020B0502040204020203" pitchFamily="34" charset="0"/>
              </a:rPr>
              <a:t>שיר משותף או פרסומת לביה"ס שלנו 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23F75BB8-B875-40E1-984F-5A7444A88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C4F402EF-E6F3-4FF3-BD16-4AF1DBADAA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E9FC46-799F-4C93-A26C-EDF89B5C41A6}"/>
              </a:ext>
            </a:extLst>
          </p:cNvPr>
          <p:cNvSpPr txBox="1"/>
          <p:nvPr/>
        </p:nvSpPr>
        <p:spPr>
          <a:xfrm>
            <a:off x="927235" y="2569044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C2E6F077-4DD4-4E7B-BFE8-49AA36679880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EA7CAE-3A4A-49CB-B369-997E1E9448BB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E517D-C381-45EF-BEA1-94EB32C8EEF1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5E3E2664-FFC6-4EBE-8482-46FF90451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889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2467459A-F3B6-40CB-8B66-8A4811815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0" y="1368180"/>
            <a:ext cx="5128860" cy="11580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לחשוב על אמירה מדויקת בנושא התנהגות מתאימה לקורונה.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לשתף הרבה חברים.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להקליט  את הפרסומת (ניתן להקליט בעזרת </a:t>
            </a:r>
          </a:p>
          <a:p>
            <a:pPr lvl="0" algn="r" rtl="1"/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הטלפון הסלולרי).</a:t>
            </a:r>
          </a:p>
          <a:p>
            <a:pPr lvl="0" algn="r" rtl="1"/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להעביר לחברים ולמשפחות.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-1444" y="662620"/>
            <a:ext cx="5396834" cy="661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rtl="1"/>
            <a:r>
              <a:rPr lang="he-IL" sz="1850" dirty="0">
                <a:latin typeface="Segoe UI" panose="020B0502040204020203" pitchFamily="34" charset="0"/>
                <a:cs typeface="Segoe UI" panose="020B0502040204020203" pitchFamily="34" charset="0"/>
              </a:rPr>
              <a:t>סרטון הסברה בנושא חשיבות </a:t>
            </a:r>
          </a:p>
          <a:p>
            <a:pPr rtl="1"/>
            <a:r>
              <a:rPr lang="he-IL" sz="1850" dirty="0">
                <a:latin typeface="Segoe UI" panose="020B0502040204020203" pitchFamily="34" charset="0"/>
                <a:cs typeface="Segoe UI" panose="020B0502040204020203" pitchFamily="34" charset="0"/>
              </a:rPr>
              <a:t>ההתנהגות המתאימה בימי קורונה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A97E5445-6E2B-4202-ADAF-91E2CAF3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FFB10C28-28DE-4DAF-ADC0-CC1406674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E56E54F-D466-4E05-A1BB-67ECB76389DB}"/>
              </a:ext>
            </a:extLst>
          </p:cNvPr>
          <p:cNvSpPr txBox="1"/>
          <p:nvPr/>
        </p:nvSpPr>
        <p:spPr>
          <a:xfrm>
            <a:off x="925314" y="2594395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4AC9CDFD-C8F3-4312-8C42-FBD9C76B72E5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8AC792-1C89-4BDB-BCEB-EAE40519D499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BE9E5F-C1B0-4F54-9BA9-57EA0143F4DC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3D5B3446-8D05-46DB-9C17-7AF1CCE5A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065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>
            <a:extLst>
              <a:ext uri="{FF2B5EF4-FFF2-40B4-BE49-F238E27FC236}">
                <a16:creationId xmlns:a16="http://schemas.microsoft.com/office/drawing/2014/main" id="{04AAB5B3-D2E7-43CF-8FCD-C342263F9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35918" y="1237940"/>
            <a:ext cx="5128860" cy="1584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ניתן לקיים גם בכיתה.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לעשות סקר ולבדוק מה מעניין את רוב התלמידים.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למנות תלמיד אחד, שינהל את המפגש.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לקבוע מועד מתאים לכולם, ולהזמין את כל הקבוצה.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לקיים מפגש דיגיטלי ולספר אחר כך לכולם. ניתן להכין מצגת ולהעביר לתלמידים שלא השתתפו במפגש.</a:t>
            </a:r>
          </a:p>
          <a:p>
            <a:pPr algn="r" rtl="1"/>
            <a:endParaRPr lang="he-IL" sz="1385" dirty="0">
              <a:solidFill>
                <a:srgbClr val="00B05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43246" y="620716"/>
            <a:ext cx="5396834" cy="6617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rtl="1"/>
            <a:r>
              <a:rPr lang="he-IL" sz="1850" dirty="0">
                <a:latin typeface="Segoe UI" panose="020B0502040204020203" pitchFamily="34" charset="0"/>
                <a:cs typeface="Segoe UI" panose="020B0502040204020203" pitchFamily="34" charset="0"/>
              </a:rPr>
              <a:t>מפגש דיגיטלי לקבוצה</a:t>
            </a:r>
          </a:p>
          <a:p>
            <a:pPr rtl="1"/>
            <a:r>
              <a:rPr lang="he-IL" sz="1850" dirty="0">
                <a:latin typeface="Segoe UI" panose="020B0502040204020203" pitchFamily="34" charset="0"/>
                <a:cs typeface="Segoe UI" panose="020B0502040204020203" pitchFamily="34" charset="0"/>
              </a:rPr>
              <a:t>בשכבת ביה"ס סביב נושא משותף 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748D13A0-66F1-4126-A672-FBAC84976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22DEF960-15F1-42A0-A727-768DA028CB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EB256D3-7EA4-4CB4-84C0-C0043479D495}"/>
              </a:ext>
            </a:extLst>
          </p:cNvPr>
          <p:cNvSpPr txBox="1"/>
          <p:nvPr/>
        </p:nvSpPr>
        <p:spPr>
          <a:xfrm>
            <a:off x="925314" y="2594395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543B3CD1-4C86-40E4-BB77-2F78AC9746FF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5D7C85-7AC0-4C5E-8F6A-DC7FD3CB6A3B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ABBAF-359D-4D46-A935-895133DB62CF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63B008AB-78F1-47F9-9B06-9809BF769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6765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F2F5DF2C-93CE-43BC-886F-5446ECB1EA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-370464" y="1347576"/>
            <a:ext cx="5128860" cy="94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להכין איש דשא.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לצבוע מסיכות.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למתג בקבוקי </a:t>
            </a:r>
            <a:r>
              <a:rPr lang="he-IL" sz="1385" dirty="0" err="1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אלכוג'ל</a:t>
            </a: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את היצירות אפשר לתת לקשישים או לילדים.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524274" y="660911"/>
            <a:ext cx="4464276" cy="5978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he-IL" sz="1900" dirty="0">
                <a:latin typeface="Segoe UI" panose="020B0502040204020203" pitchFamily="34" charset="0"/>
                <a:cs typeface="Segoe UI" panose="020B0502040204020203" pitchFamily="34" charset="0"/>
              </a:rPr>
              <a:t>מפגש יצירה כיתתי </a:t>
            </a:r>
          </a:p>
          <a:p>
            <a:r>
              <a:rPr lang="he-IL" sz="1385" b="0" dirty="0">
                <a:latin typeface="Segoe UI" panose="020B0502040204020203" pitchFamily="34" charset="0"/>
                <a:cs typeface="Segoe UI" panose="020B0502040204020203" pitchFamily="34" charset="0"/>
              </a:rPr>
              <a:t>(יש לדאוג מראש לחומרים)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29438D8D-C671-41F3-A10D-0F2375EAD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93E56873-2932-419C-8DB0-9EE0836C9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BA4B82-2C57-46CB-82AC-96E3582F4732}"/>
              </a:ext>
            </a:extLst>
          </p:cNvPr>
          <p:cNvSpPr txBox="1"/>
          <p:nvPr/>
        </p:nvSpPr>
        <p:spPr>
          <a:xfrm>
            <a:off x="925314" y="2594395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grpSp>
        <p:nvGrpSpPr>
          <p:cNvPr id="18" name="קבוצה 17">
            <a:extLst>
              <a:ext uri="{FF2B5EF4-FFF2-40B4-BE49-F238E27FC236}">
                <a16:creationId xmlns:a16="http://schemas.microsoft.com/office/drawing/2014/main" id="{E463D011-9F0C-4B2F-B3B8-7CB50C3CC5BA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DBB15F-A608-4879-A055-14F84B7E933C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935CA7-1AD1-4BF2-8577-2FF66B8E000E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C0D03789-DBE7-4779-95ED-9B56C6659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8572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5D4E404F-DCC6-42F5-8C05-7B5F4383E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69397" y="1192294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בוחרים נושא.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הראשון שנבחר מתחיל את הסיפור, קובע מי הגיבור של </a:t>
            </a:r>
          </a:p>
          <a:p>
            <a:pPr algn="r" rtl="1"/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הסיפור, מתי מתרחש הסיפור והיכן.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תלמיד בתורו ממשיך את הסיפור.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ניתן להעלות את הסיפור על הכתב ולהעלות ברשתות החברתיות.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466279" y="768946"/>
            <a:ext cx="4464276" cy="3847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he-IL" sz="1900" dirty="0">
                <a:latin typeface="Segoe UI" panose="020B0502040204020203" pitchFamily="34" charset="0"/>
                <a:cs typeface="Segoe UI" panose="020B0502040204020203" pitchFamily="34" charset="0"/>
              </a:rPr>
              <a:t>סיפור בהמשכים כל יום </a:t>
            </a:r>
            <a:endParaRPr lang="he-IL" sz="1900" b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449775D3-0E85-46DE-8AD6-B12B622FE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B110E098-1887-4C41-B6D7-167C9FFB3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636E29-D393-44AA-87BB-203B1771E041}"/>
              </a:ext>
            </a:extLst>
          </p:cNvPr>
          <p:cNvSpPr txBox="1"/>
          <p:nvPr/>
        </p:nvSpPr>
        <p:spPr>
          <a:xfrm>
            <a:off x="925314" y="2594395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4206DB71-3410-40DC-8363-43EDFC26724D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A52842-D8C5-4B89-9DAA-FB32776EAF55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0F2B8A-6D10-425C-86E1-5510B2202CBD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8D86D422-1B02-4F89-B7B0-41A041583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253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D2B0BFCD-A7A1-4EF4-9101-B096CB769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9842"/>
          <a:stretch/>
        </p:blipFill>
        <p:spPr>
          <a:xfrm>
            <a:off x="93053" y="111484"/>
            <a:ext cx="5218056" cy="3208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E64698-DE75-466F-8711-F94C92D42C97}"/>
              </a:ext>
            </a:extLst>
          </p:cNvPr>
          <p:cNvSpPr txBox="1"/>
          <p:nvPr/>
        </p:nvSpPr>
        <p:spPr>
          <a:xfrm>
            <a:off x="0" y="1531769"/>
            <a:ext cx="5128860" cy="9448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לתכנן את חופשת החלומות שלכם.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לבדוק ליצור ולצייר את המסלול על המפה.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לספר עליה להוסיף תמונות של הדרך והיעד.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לכתוב יומן מסע לטיול לשמור ולפרסם.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B964A5-424F-448D-9CE1-C1064FD8AB1B}"/>
              </a:ext>
            </a:extLst>
          </p:cNvPr>
          <p:cNvSpPr txBox="1"/>
          <p:nvPr/>
        </p:nvSpPr>
        <p:spPr>
          <a:xfrm>
            <a:off x="466279" y="873721"/>
            <a:ext cx="4464276" cy="6333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he-IL" sz="1900" dirty="0">
                <a:latin typeface="Segoe UI" panose="020B0502040204020203" pitchFamily="34" charset="0"/>
                <a:cs typeface="Segoe UI" panose="020B0502040204020203" pitchFamily="34" charset="0"/>
              </a:rPr>
              <a:t>חופשה חלומית בארץ/ בחו"ל</a:t>
            </a:r>
          </a:p>
          <a:p>
            <a:r>
              <a:rPr lang="he-IL" sz="1616" b="0" dirty="0">
                <a:latin typeface="Segoe UI" panose="020B0502040204020203" pitchFamily="34" charset="0"/>
                <a:cs typeface="Segoe UI" panose="020B0502040204020203" pitchFamily="34" charset="0"/>
              </a:rPr>
              <a:t>(בעזרת משפחה או חברים)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1B90A001-40FC-484A-8ECF-8ECFDB20A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E168D139-8BA9-4274-8B1B-31C359D89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503E639-F10E-4728-ABB4-E6615E9D2315}"/>
              </a:ext>
            </a:extLst>
          </p:cNvPr>
          <p:cNvSpPr txBox="1"/>
          <p:nvPr/>
        </p:nvSpPr>
        <p:spPr>
          <a:xfrm>
            <a:off x="925314" y="2594395"/>
            <a:ext cx="3546203" cy="6250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46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פעילות משותפת ובסופה תוצר</a:t>
            </a:r>
          </a:p>
          <a:p>
            <a:pPr algn="ctr" rtl="1"/>
            <a:r>
              <a:rPr lang="he-IL" sz="1616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 4 צעדים</a:t>
            </a:r>
          </a:p>
        </p:txBody>
      </p: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769A67F3-2337-4F3E-88B4-48E4837F8B67}"/>
              </a:ext>
            </a:extLst>
          </p:cNvPr>
          <p:cNvGrpSpPr/>
          <p:nvPr/>
        </p:nvGrpSpPr>
        <p:grpSpPr>
          <a:xfrm>
            <a:off x="1637665" y="70877"/>
            <a:ext cx="2522502" cy="498882"/>
            <a:chOff x="1049042" y="93213"/>
            <a:chExt cx="3101238" cy="70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755C7A-E3D0-41E0-8D1A-71671A566B82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BD7F37-0DF6-40E0-BE47-8D8F133FE9C1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62DEBAD9-E7AF-4369-9109-DD3C257C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1858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B12570-EA1D-41E4-A61D-AD82775D3687}"/>
              </a:ext>
            </a:extLst>
          </p:cNvPr>
          <p:cNvSpPr txBox="1"/>
          <p:nvPr/>
        </p:nvSpPr>
        <p:spPr>
          <a:xfrm>
            <a:off x="748044" y="2617687"/>
            <a:ext cx="3904587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DB4DB7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r>
              <a:rPr lang="he-IL" sz="2077" dirty="0">
                <a:solidFill>
                  <a:srgbClr val="CFFC07"/>
                </a:solidFill>
                <a:latin typeface="Assistant" panose="00000500000000000000" pitchFamily="2" charset="-79"/>
                <a:cs typeface="Assistant" panose="00000500000000000000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"אליפות ישראל בדקה של מאקו" </a:t>
            </a:r>
            <a:endParaRPr lang="he-IL" sz="2077" dirty="0">
              <a:solidFill>
                <a:srgbClr val="CFFC07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8644CF5D-3A4C-44CD-8C98-1694D538C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6" y="777550"/>
            <a:ext cx="3133439" cy="2088960"/>
          </a:xfrm>
          <a:prstGeom prst="rect">
            <a:avLst/>
          </a:prstGeom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902FDDDF-5FED-481E-9CC8-76C852AD20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2941605"/>
            <a:ext cx="857519" cy="495217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86C44C0F-C189-4F32-9B27-ED9F2178DE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71" y="3066194"/>
            <a:ext cx="1344502" cy="381651"/>
          </a:xfrm>
          <a:prstGeom prst="rect">
            <a:avLst/>
          </a:prstGeom>
        </p:spPr>
      </p:pic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6FFA387A-E934-485B-A553-B4DCE9AEEEE8}"/>
              </a:ext>
            </a:extLst>
          </p:cNvPr>
          <p:cNvGrpSpPr/>
          <p:nvPr/>
        </p:nvGrpSpPr>
        <p:grpSpPr>
          <a:xfrm>
            <a:off x="1359938" y="225282"/>
            <a:ext cx="3578837" cy="691017"/>
            <a:chOff x="1049043" y="43859"/>
            <a:chExt cx="3101238" cy="5988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101638-2A79-46A4-923F-3F63C8CE5BC2}"/>
                </a:ext>
              </a:extLst>
            </p:cNvPr>
            <p:cNvSpPr txBox="1"/>
            <p:nvPr/>
          </p:nvSpPr>
          <p:spPr>
            <a:xfrm>
              <a:off x="1049043" y="401014"/>
              <a:ext cx="3101238" cy="2416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4DCB27-07DF-4712-A6F7-E9A44DB91F28}"/>
                </a:ext>
              </a:extLst>
            </p:cNvPr>
            <p:cNvSpPr txBox="1"/>
            <p:nvPr/>
          </p:nvSpPr>
          <p:spPr>
            <a:xfrm>
              <a:off x="1084060" y="81666"/>
              <a:ext cx="1886300" cy="4186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539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3" name="תמונה 12">
              <a:extLst>
                <a:ext uri="{FF2B5EF4-FFF2-40B4-BE49-F238E27FC236}">
                  <a16:creationId xmlns:a16="http://schemas.microsoft.com/office/drawing/2014/main" id="{29F247C9-E2FE-46DD-ABCE-5F9B429FD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88" y="43859"/>
              <a:ext cx="571778" cy="429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7824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946C784-A430-49A6-8513-2B844BD55BC8}"/>
              </a:ext>
            </a:extLst>
          </p:cNvPr>
          <p:cNvSpPr txBox="1"/>
          <p:nvPr/>
        </p:nvSpPr>
        <p:spPr>
          <a:xfrm>
            <a:off x="198617" y="763941"/>
            <a:ext cx="5003440" cy="8382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algn="r"/>
            <a:r>
              <a:rPr lang="he-IL" sz="1846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תופסת עפרונות </a:t>
            </a:r>
            <a:r>
              <a:rPr lang="he-IL" sz="2077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he-IL" sz="1385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 המתחרה להרים מספר עפרונות (החל מ- 2 ועד 12), להניחם על כף ידו, לזרוק באוויר ולתפוס את העפרונות במכה במסגרת 60 השניות של המשחק. 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38C7696-3C3A-493F-9927-516818D800C7}"/>
              </a:ext>
            </a:extLst>
          </p:cNvPr>
          <p:cNvSpPr/>
          <p:nvPr/>
        </p:nvSpPr>
        <p:spPr>
          <a:xfrm>
            <a:off x="198617" y="1641549"/>
            <a:ext cx="5003440" cy="802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846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נציב מלח - </a:t>
            </a:r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 המתחרה לייצב שתי ביצים במאונך על גבי שתי נורות סטנדרטיות, העומדות על סטנד ייעודי. כל ביצה תאוזן על נורה נפרדת, כשבבסיסה מפוזרת כחצי שקית מלח קטנה. 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EA3C5FEB-B8AB-4BF1-B858-632B08ED7033}"/>
              </a:ext>
            </a:extLst>
          </p:cNvPr>
          <p:cNvSpPr/>
          <p:nvPr/>
        </p:nvSpPr>
        <p:spPr>
          <a:xfrm>
            <a:off x="147704" y="2458451"/>
            <a:ext cx="5105266" cy="5895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846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מגדלי תפוח - </a:t>
            </a:r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 המתחרה לבנות מגדל של 5 תפוחים, שיעמוד יציב למשך 3 שניות לפחות. 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957FA6A9-6548-4A3E-901A-4E62FE7F3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F5CD468B-0D07-43DE-809E-C815E1A78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D47DB67D-5DA1-4572-9BDB-1C63D7D870B7}"/>
              </a:ext>
            </a:extLst>
          </p:cNvPr>
          <p:cNvGrpSpPr/>
          <p:nvPr/>
        </p:nvGrpSpPr>
        <p:grpSpPr>
          <a:xfrm>
            <a:off x="1492789" y="53597"/>
            <a:ext cx="2522502" cy="498882"/>
            <a:chOff x="1049042" y="93213"/>
            <a:chExt cx="3101238" cy="70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4DEF53-A754-4E21-A380-CA2D5500CCB5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5DDF92-FFB4-49C5-B508-966CA7E21359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A2D165C2-C541-4A21-845C-B5C18FAF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2931AB5-910D-4797-8525-D241F48C4AEB}"/>
              </a:ext>
            </a:extLst>
          </p:cNvPr>
          <p:cNvSpPr txBox="1"/>
          <p:nvPr/>
        </p:nvSpPr>
        <p:spPr>
          <a:xfrm>
            <a:off x="927992" y="510892"/>
            <a:ext cx="40565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(קבוצות תלמידים פועלות יחד)</a:t>
            </a:r>
          </a:p>
          <a:p>
            <a:pPr algn="ctr" rtl="1"/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28615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2AC35226-900D-4D1E-858E-7B3761A8098B}"/>
              </a:ext>
            </a:extLst>
          </p:cNvPr>
          <p:cNvSpPr/>
          <p:nvPr/>
        </p:nvSpPr>
        <p:spPr>
          <a:xfrm>
            <a:off x="-1" y="-292716"/>
            <a:ext cx="5400675" cy="4185881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8B1BB3C-2E3D-4AB3-B404-8537AB3F8CEF}"/>
              </a:ext>
            </a:extLst>
          </p:cNvPr>
          <p:cNvSpPr/>
          <p:nvPr/>
        </p:nvSpPr>
        <p:spPr>
          <a:xfrm>
            <a:off x="18516" y="3182003"/>
            <a:ext cx="1092300" cy="567526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18516" y="1276783"/>
            <a:ext cx="5128860" cy="1371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כמות כפיפות בטן או שכיבות סמיכה.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על 10 ספרים או 10 סרטים, שיש ביניהם קשר.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תלמיד בוחר בטלפון שלו שיר שהוא אוהב. משמיע לכיתה 5 שניות ראשונות והילדים צריכים לגלות מה השיר. 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הקבוצה, שתנגן ראשונה שיר מוכר של זמר מפורסם  בכלים שהיא מוצאת בסביבה שלה, מנצחת.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18516" y="676253"/>
            <a:ext cx="5431430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תחרויות מי מצליח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87724D-A7D3-4BA3-81B3-3B0D1A296E6E}"/>
              </a:ext>
            </a:extLst>
          </p:cNvPr>
          <p:cNvSpPr txBox="1"/>
          <p:nvPr/>
        </p:nvSpPr>
        <p:spPr>
          <a:xfrm>
            <a:off x="980086" y="2805702"/>
            <a:ext cx="3436659" cy="447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2060"/>
                  </a:solidFill>
                </a:ln>
                <a:solidFill>
                  <a:srgbClr val="F8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ידע ב 4 צעדים</a:t>
            </a:r>
            <a:endParaRPr lang="he-IL" sz="2308" dirty="0">
              <a:ln>
                <a:solidFill>
                  <a:srgbClr val="002060"/>
                </a:solidFill>
              </a:ln>
              <a:solidFill>
                <a:srgbClr val="F8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A527CB04-2DAF-4A74-B2DD-116C21171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7CE02E03-6388-485A-8C33-80FAFA4C2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3EADA4E4-CBE9-4493-BB71-C796BBCB2D8B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EEAB21-BFD7-48E2-9AAF-9BC8F8352078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A61484-91EA-42C5-95B4-0E4AA623BE3A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58A11372-4E19-4E4A-822B-B092EDD4D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214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9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946C784-A430-49A6-8513-2B844BD55BC8}"/>
              </a:ext>
            </a:extLst>
          </p:cNvPr>
          <p:cNvSpPr txBox="1"/>
          <p:nvPr/>
        </p:nvSpPr>
        <p:spPr>
          <a:xfrm>
            <a:off x="198617" y="778797"/>
            <a:ext cx="5003440" cy="802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00B050"/>
                </a:solidFill>
                <a:latin typeface="Assistant ExtraBold" panose="00000900000000000000" pitchFamily="2" charset="-79"/>
                <a:cs typeface="Assistant ExtraBold" panose="00000900000000000000" pitchFamily="2" charset="-79"/>
              </a:defRPr>
            </a:lvl1pPr>
          </a:lstStyle>
          <a:p>
            <a:pPr algn="r"/>
            <a:r>
              <a:rPr lang="he-IL" sz="1846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מגדל קלפים - </a:t>
            </a:r>
            <a:r>
              <a:rPr lang="he-IL" sz="1385" b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 המתחרה לבנות מגדל בגובה 10 קומות מקלפים, כך שכל קומה מורכבת משתי קלפים מקופלים וקלף שטוח מעליהם.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38C7696-3C3A-493F-9927-516818D800C7}"/>
              </a:ext>
            </a:extLst>
          </p:cNvPr>
          <p:cNvSpPr/>
          <p:nvPr/>
        </p:nvSpPr>
        <p:spPr>
          <a:xfrm>
            <a:off x="96791" y="1566591"/>
            <a:ext cx="5105266" cy="5895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846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משקל נוצה - </a:t>
            </a:r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 המתחרה להשאיר 2 נוצות באוויר למשך </a:t>
            </a:r>
          </a:p>
          <a:p>
            <a:pPr algn="r"/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 שניות, באמצעות נשיפה בלבד והכל כמובן דרך מסיכה . 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A9EC0985-7350-4237-8D17-10E2F9B78E3D}"/>
              </a:ext>
            </a:extLst>
          </p:cNvPr>
          <p:cNvSpPr/>
          <p:nvPr/>
        </p:nvSpPr>
        <p:spPr>
          <a:xfrm>
            <a:off x="73123" y="2167430"/>
            <a:ext cx="5105266" cy="802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846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לאכול קש - </a:t>
            </a:r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על המתחרה להעביר ולאזן באמצעות קש בלבד,           ארבע סוכריות </a:t>
            </a:r>
            <a:r>
              <a:rPr lang="en-US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M’S</a:t>
            </a:r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</a:t>
            </a:r>
            <a:r>
              <a:rPr lang="en-US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he-IL" sz="1385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מתוך קערה ולהניחם על ארבעת קשים, שיונחו במרחק 1.5 מטר.</a:t>
            </a:r>
          </a:p>
        </p:txBody>
      </p:sp>
      <p:pic>
        <p:nvPicPr>
          <p:cNvPr id="18" name="תמונה 17">
            <a:extLst>
              <a:ext uri="{FF2B5EF4-FFF2-40B4-BE49-F238E27FC236}">
                <a16:creationId xmlns:a16="http://schemas.microsoft.com/office/drawing/2014/main" id="{69C46894-7D02-4EA2-B1EC-269F1C647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85868"/>
            <a:ext cx="745294" cy="430407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1EFCB69F-5C79-4715-85DD-10A9BE94C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A4476140-10EC-496F-98CF-6C21623752D6}"/>
              </a:ext>
            </a:extLst>
          </p:cNvPr>
          <p:cNvGrpSpPr/>
          <p:nvPr/>
        </p:nvGrpSpPr>
        <p:grpSpPr>
          <a:xfrm>
            <a:off x="1492789" y="53597"/>
            <a:ext cx="2522502" cy="498882"/>
            <a:chOff x="1049042" y="93213"/>
            <a:chExt cx="3101238" cy="70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E3371E-1E03-446B-8561-21D1142079FC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2F233A-B14F-4720-9103-0141DC56E1A4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2EAC275C-3CBD-4BA1-962F-9CD0C339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DFF993C-27FA-42FC-BB64-C976E6E329AE}"/>
              </a:ext>
            </a:extLst>
          </p:cNvPr>
          <p:cNvSpPr txBox="1"/>
          <p:nvPr/>
        </p:nvSpPr>
        <p:spPr>
          <a:xfrm>
            <a:off x="927992" y="510892"/>
            <a:ext cx="40565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(קבוצות תלמידים פועלות יחד)</a:t>
            </a:r>
          </a:p>
          <a:p>
            <a:pPr algn="ctr" rtl="1"/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193990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C546701F-3D12-4A9B-9448-8B0564817917}"/>
              </a:ext>
            </a:extLst>
          </p:cNvPr>
          <p:cNvSpPr/>
          <p:nvPr/>
        </p:nvSpPr>
        <p:spPr>
          <a:xfrm>
            <a:off x="-1" y="-292716"/>
            <a:ext cx="5400675" cy="4185881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8B1BB3C-2E3D-4AB3-B404-8537AB3F8CEF}"/>
              </a:ext>
            </a:extLst>
          </p:cNvPr>
          <p:cNvSpPr/>
          <p:nvPr/>
        </p:nvSpPr>
        <p:spPr>
          <a:xfrm>
            <a:off x="18516" y="3182003"/>
            <a:ext cx="1092300" cy="567526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53113" y="1145964"/>
            <a:ext cx="5128860" cy="1584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לחלק את הקבוצה לשני חלקים.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מאתגרים את הקבוצה בסוגים שונים של חפצים, שהיא צריכה להביא (למשל: חפץ בצבע כחול, חפץ מעץ, חפץ שהוא כלי נגינה, חפץ שהוא של אבותיך, חפץ שקשור ללימודים, חפץ יקר מציאות).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חברי הקבוצה רצים להביא ולהציג את החפצים.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הקבוצה המנצחת – זו שהציגה חפצים מכל אחד מהסוגים.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900906" y="762751"/>
            <a:ext cx="3595021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לך תביא </a:t>
            </a:r>
            <a:endParaRPr lang="he-IL" sz="1385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A77AF-714A-45C9-91EB-487A9DB28FBB}"/>
              </a:ext>
            </a:extLst>
          </p:cNvPr>
          <p:cNvSpPr txBox="1"/>
          <p:nvPr/>
        </p:nvSpPr>
        <p:spPr>
          <a:xfrm>
            <a:off x="980086" y="2805702"/>
            <a:ext cx="3436659" cy="447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2060"/>
                  </a:solidFill>
                </a:ln>
                <a:solidFill>
                  <a:srgbClr val="F8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ידע ב 4 צעדים</a:t>
            </a:r>
            <a:endParaRPr lang="he-IL" sz="2308" dirty="0">
              <a:ln>
                <a:solidFill>
                  <a:srgbClr val="002060"/>
                </a:solidFill>
              </a:ln>
              <a:solidFill>
                <a:srgbClr val="F8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B1285211-96BF-4432-B956-5D49A61F7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CBD55DC7-6DF4-4DE2-8ED3-A01D4CEE4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BE9F066F-A2F8-4182-87B2-E94E93FAFFAA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A37A2-BE19-4128-8E3B-FDC8B5A9A440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745D00A-3931-468F-A8BA-8F5F899592FD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D10B16D1-4210-42C1-9CA0-6FD61D7AF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3885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6DBA7297-634E-4A59-B4DF-035F441EF6DC}"/>
              </a:ext>
            </a:extLst>
          </p:cNvPr>
          <p:cNvSpPr/>
          <p:nvPr/>
        </p:nvSpPr>
        <p:spPr>
          <a:xfrm>
            <a:off x="-1" y="-292716"/>
            <a:ext cx="5400675" cy="4185881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8B1BB3C-2E3D-4AB3-B404-8537AB3F8CEF}"/>
              </a:ext>
            </a:extLst>
          </p:cNvPr>
          <p:cNvSpPr/>
          <p:nvPr/>
        </p:nvSpPr>
        <p:spPr>
          <a:xfrm>
            <a:off x="18516" y="3182003"/>
            <a:ext cx="1092300" cy="567526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53113" y="1275703"/>
            <a:ext cx="5128860" cy="1584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אומרים לתלמידים לחשוב על דברים, המעצבנים אותם וקשורים לנושא מסוים. למשל תקופת הקורונה.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מחלקים לקבוצות ומתזמנים לכל קבוצה דקה.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במהלך הדקה חברי הקבוצה יגידו בקול רם מה מעצבן אותם.</a:t>
            </a:r>
          </a:p>
          <a:p>
            <a:pPr lvl="0" algn="r" rtl="1">
              <a:buSzPct val="90000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בתום הזמן עוברים לקבוצה השנייה וחוזר חלילה. </a:t>
            </a:r>
          </a:p>
          <a:p>
            <a:pPr lvl="0" algn="r" rtl="1">
              <a:buSzPct val="90000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הקבוצה, שממשיכה למצוא מה מעצבן אותה ונשארת אחרונה, </a:t>
            </a:r>
          </a:p>
          <a:p>
            <a:pPr lvl="0" algn="r" rtl="1">
              <a:buSzPct val="90000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מנצחת.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900906" y="702206"/>
            <a:ext cx="3595021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מה מעצבן? זה מעצבן!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A25A09-7A16-4D8D-9B04-0D55B2E043FC}"/>
              </a:ext>
            </a:extLst>
          </p:cNvPr>
          <p:cNvSpPr txBox="1"/>
          <p:nvPr/>
        </p:nvSpPr>
        <p:spPr>
          <a:xfrm>
            <a:off x="980086" y="2805702"/>
            <a:ext cx="3436659" cy="447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2060"/>
                  </a:solidFill>
                </a:ln>
                <a:solidFill>
                  <a:srgbClr val="F8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ידע ב 4 צעדים</a:t>
            </a:r>
            <a:endParaRPr lang="he-IL" sz="2308" dirty="0">
              <a:ln>
                <a:solidFill>
                  <a:srgbClr val="002060"/>
                </a:solidFill>
              </a:ln>
              <a:solidFill>
                <a:srgbClr val="F8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E7A5AFC6-9DAF-4389-8BAF-00EFFCBAF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158E4B7C-739A-4D53-9855-692D27AA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E250F7E6-AB0A-41A4-AB8C-BF153989A548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DB3C59-5728-437E-986C-3B4F488DA772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78D86E-8EDF-44F3-BA02-6713D0F813A5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8B09DB71-B115-4FC5-A216-8C6A6F7BE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62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לבן 13">
            <a:extLst>
              <a:ext uri="{FF2B5EF4-FFF2-40B4-BE49-F238E27FC236}">
                <a16:creationId xmlns:a16="http://schemas.microsoft.com/office/drawing/2014/main" id="{E56CA38E-A3F3-415A-A660-6CFF475D6772}"/>
              </a:ext>
            </a:extLst>
          </p:cNvPr>
          <p:cNvSpPr/>
          <p:nvPr/>
        </p:nvSpPr>
        <p:spPr>
          <a:xfrm>
            <a:off x="-1" y="-292716"/>
            <a:ext cx="5400675" cy="4185881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D8B1BB3C-2E3D-4AB3-B404-8537AB3F8CEF}"/>
              </a:ext>
            </a:extLst>
          </p:cNvPr>
          <p:cNvSpPr/>
          <p:nvPr/>
        </p:nvSpPr>
        <p:spPr>
          <a:xfrm>
            <a:off x="18516" y="3182003"/>
            <a:ext cx="1092300" cy="567526"/>
          </a:xfrm>
          <a:prstGeom prst="rect">
            <a:avLst/>
          </a:prstGeom>
          <a:solidFill>
            <a:srgbClr val="88D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53113" y="1014366"/>
            <a:ext cx="5128860" cy="15842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מחלקים את הקבוצה לשני חלקים.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בוחרים מילה (למשל: ענן, שמש, שמח, אדם, פרח).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קבוצה אחת מקבלת מילה וצריכה למצוא שיר עם המילה. הקבוצה </a:t>
            </a:r>
            <a:r>
              <a:rPr lang="he-IL" sz="1385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השניה</a:t>
            </a: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תמצא מיד אחריה שיר אחר עם אותה מילה. ושוב הקבוצה הראשונה מוצאת שיר עם אותה מילה כמו פינג פונג.</a:t>
            </a:r>
          </a:p>
          <a:p>
            <a:pPr marL="207014" indent="-207014" algn="r" rtl="1">
              <a:buSzPct val="90000"/>
              <a:buFont typeface="+mj-lt"/>
              <a:buAutoNum type="arabicPeriod"/>
            </a:pPr>
            <a:r>
              <a:rPr lang="he-IL" sz="1385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מנצחת הקבוצה, שנשארת אחרונה.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900906" y="648451"/>
            <a:ext cx="3595021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77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פינג פונג שירים</a:t>
            </a:r>
            <a:endParaRPr lang="he-IL" sz="1385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341A8B-E778-4FBD-B5FD-BD5E26BD071A}"/>
              </a:ext>
            </a:extLst>
          </p:cNvPr>
          <p:cNvSpPr txBox="1"/>
          <p:nvPr/>
        </p:nvSpPr>
        <p:spPr>
          <a:xfrm>
            <a:off x="980086" y="2805702"/>
            <a:ext cx="3436659" cy="447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2060"/>
                  </a:solidFill>
                </a:ln>
                <a:solidFill>
                  <a:srgbClr val="F8C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תחרות ידע ב 4 צעדים</a:t>
            </a:r>
            <a:endParaRPr lang="he-IL" sz="2308" dirty="0">
              <a:ln>
                <a:solidFill>
                  <a:srgbClr val="002060"/>
                </a:solidFill>
              </a:ln>
              <a:solidFill>
                <a:srgbClr val="F8C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AC524FEA-2875-4CB3-9FAE-79506CD2B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D1A0AA40-AF3E-4FEF-AA83-860EDE13C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B2407BC9-CA77-476B-96ED-BDE8B0E8A894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647759-6BDE-40F8-8FF6-F61BE83FBE8F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565215-403C-42FF-8A6D-950B9441F6C2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18" name="תמונה 17">
              <a:extLst>
                <a:ext uri="{FF2B5EF4-FFF2-40B4-BE49-F238E27FC236}">
                  <a16:creationId xmlns:a16="http://schemas.microsoft.com/office/drawing/2014/main" id="{593A288F-0074-4B59-8AF0-46602422A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649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>
            <a:extLst>
              <a:ext uri="{FF2B5EF4-FFF2-40B4-BE49-F238E27FC236}">
                <a16:creationId xmlns:a16="http://schemas.microsoft.com/office/drawing/2014/main" id="{FFEB25E3-8B77-462B-9053-7A801CB30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" y="-277240"/>
            <a:ext cx="5396834" cy="4154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E3F972-C4F0-43F0-AD35-48B61FFD2EFF}"/>
              </a:ext>
            </a:extLst>
          </p:cNvPr>
          <p:cNvSpPr txBox="1"/>
          <p:nvPr/>
        </p:nvSpPr>
        <p:spPr>
          <a:xfrm>
            <a:off x="-152625" y="1551602"/>
            <a:ext cx="3436659" cy="447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 למוח ב 4 צעדים</a:t>
            </a:r>
            <a:endParaRPr lang="he-IL" sz="2308" dirty="0">
              <a:solidFill>
                <a:srgbClr val="003C2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73DC2BC8-3348-4EF4-94C4-344766D9A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9" y="3036855"/>
            <a:ext cx="857519" cy="49521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2F0C3DDD-95C0-4E27-83FE-4F1132E3F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71" y="3161444"/>
            <a:ext cx="1344502" cy="381651"/>
          </a:xfrm>
          <a:prstGeom prst="rect">
            <a:avLst/>
          </a:prstGeom>
        </p:spPr>
      </p:pic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E14F3C2B-53B3-48B4-AA26-2E6E36C2ED88}"/>
              </a:ext>
            </a:extLst>
          </p:cNvPr>
          <p:cNvGrpSpPr/>
          <p:nvPr/>
        </p:nvGrpSpPr>
        <p:grpSpPr>
          <a:xfrm>
            <a:off x="138801" y="68378"/>
            <a:ext cx="3578837" cy="691017"/>
            <a:chOff x="1049043" y="43859"/>
            <a:chExt cx="3101238" cy="5988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A3FDEA-6385-464D-890B-4C1B2CC0D234}"/>
                </a:ext>
              </a:extLst>
            </p:cNvPr>
            <p:cNvSpPr txBox="1"/>
            <p:nvPr/>
          </p:nvSpPr>
          <p:spPr>
            <a:xfrm>
              <a:off x="1049043" y="401014"/>
              <a:ext cx="3101238" cy="2416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EDF249-4BB8-4DF0-85CD-57F36E4BCD60}"/>
                </a:ext>
              </a:extLst>
            </p:cNvPr>
            <p:cNvSpPr txBox="1"/>
            <p:nvPr/>
          </p:nvSpPr>
          <p:spPr>
            <a:xfrm>
              <a:off x="1084060" y="81666"/>
              <a:ext cx="1886300" cy="4186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539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0C31C858-D586-44F8-90FF-4719191EA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188" y="43859"/>
              <a:ext cx="571778" cy="429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29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553BF9FE-EEFC-4ED1-9F2E-6D9E7E594347}"/>
              </a:ext>
            </a:extLst>
          </p:cNvPr>
          <p:cNvSpPr/>
          <p:nvPr/>
        </p:nvSpPr>
        <p:spPr>
          <a:xfrm>
            <a:off x="-117607" y="-279276"/>
            <a:ext cx="5526931" cy="4154929"/>
          </a:xfrm>
          <a:prstGeom prst="rect">
            <a:avLst/>
          </a:prstGeom>
          <a:solidFill>
            <a:srgbClr val="00C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77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56BAB-DC46-42EE-A67D-43E8A5913402}"/>
              </a:ext>
            </a:extLst>
          </p:cNvPr>
          <p:cNvSpPr txBox="1"/>
          <p:nvPr/>
        </p:nvSpPr>
        <p:spPr>
          <a:xfrm>
            <a:off x="77863" y="1137783"/>
            <a:ext cx="5128860" cy="11580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מורים, המלמדים מקצועות שונים בכיתה, ילמדו את התלמידים בסבב חלק קטן מנושא השיעור הבא במקצוע. 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בשיעור אשר ילמד בפלטפורמה דיגיטלית התלמיד, שמכיר כבר את החומר שלמד מראש, ילמד את הכיתה.</a:t>
            </a:r>
          </a:p>
          <a:p>
            <a:pPr marL="207014" indent="-207014" algn="r" rtl="1">
              <a:buFont typeface="+mj-lt"/>
              <a:buAutoNum type="arabicPeriod"/>
            </a:pPr>
            <a:r>
              <a:rPr lang="he-IL" sz="1385" dirty="0">
                <a:solidFill>
                  <a:srgbClr val="003C2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כל תלמיד יגיד לתלמיד המלמד מילה טובה על השיעור.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4790A-5841-4B75-8CAE-638E4ABF006A}"/>
              </a:ext>
            </a:extLst>
          </p:cNvPr>
          <p:cNvSpPr txBox="1"/>
          <p:nvPr/>
        </p:nvSpPr>
        <p:spPr>
          <a:xfrm>
            <a:off x="1058325" y="642507"/>
            <a:ext cx="3280181" cy="4119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77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תלמיד מלמד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2A6D2-6B5C-41AD-B136-FED579113E41}"/>
              </a:ext>
            </a:extLst>
          </p:cNvPr>
          <p:cNvSpPr txBox="1"/>
          <p:nvPr/>
        </p:nvSpPr>
        <p:spPr>
          <a:xfrm>
            <a:off x="980087" y="2805572"/>
            <a:ext cx="3436659" cy="4830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308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תרגול</a:t>
            </a:r>
            <a:r>
              <a:rPr lang="he-IL" sz="2539" b="1" dirty="0">
                <a:ln>
                  <a:solidFill>
                    <a:srgbClr val="003D2F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למוח ב 4 צעדים</a:t>
            </a:r>
            <a:endParaRPr lang="he-IL" sz="2539" dirty="0">
              <a:ln>
                <a:solidFill>
                  <a:srgbClr val="003D2F"/>
                </a:solidFill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7177D88E-3AC2-447F-A496-E532FD851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22" y="3066818"/>
            <a:ext cx="745294" cy="430407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0B5EB509-FDC7-4DD2-B474-332CA1C2A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67" y="3198915"/>
            <a:ext cx="1021806" cy="290051"/>
          </a:xfrm>
          <a:prstGeom prst="rect">
            <a:avLst/>
          </a:prstGeom>
        </p:spPr>
      </p:pic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58F92F9C-7D5C-4D1F-8248-79FCEB5324D1}"/>
              </a:ext>
            </a:extLst>
          </p:cNvPr>
          <p:cNvGrpSpPr/>
          <p:nvPr/>
        </p:nvGrpSpPr>
        <p:grpSpPr>
          <a:xfrm>
            <a:off x="1437166" y="60321"/>
            <a:ext cx="2522502" cy="498882"/>
            <a:chOff x="1049042" y="93213"/>
            <a:chExt cx="3101238" cy="7047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FC034D-104E-42A6-BCF6-DB9D7F63B833}"/>
                </a:ext>
              </a:extLst>
            </p:cNvPr>
            <p:cNvSpPr txBox="1"/>
            <p:nvPr/>
          </p:nvSpPr>
          <p:spPr>
            <a:xfrm>
              <a:off x="1049042" y="404035"/>
              <a:ext cx="3101238" cy="39393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1212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אף אחד לא נשאר לבד !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D460C1-6F10-4393-9101-064BCEB9A553}"/>
                </a:ext>
              </a:extLst>
            </p:cNvPr>
            <p:cNvSpPr txBox="1"/>
            <p:nvPr/>
          </p:nvSpPr>
          <p:spPr>
            <a:xfrm>
              <a:off x="1176987" y="136938"/>
              <a:ext cx="1824402" cy="48171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/>
              <a:r>
                <a:rPr lang="he-IL" sz="1616" b="1" dirty="0">
                  <a:solidFill>
                    <a:srgbClr val="002060"/>
                  </a:solidFill>
                  <a:latin typeface="Rubik" panose="02000604000000020004" pitchFamily="2" charset="-79"/>
                  <a:cs typeface="Rubik" panose="02000604000000020004" pitchFamily="2" charset="-79"/>
                </a:rPr>
                <a:t>עידוד בקורונה</a:t>
              </a:r>
            </a:p>
          </p:txBody>
        </p:sp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42B4DBB4-F255-4B7D-93D7-48A6F0E30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280" y="93213"/>
              <a:ext cx="571778" cy="429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72499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7776</TotalTime>
  <Words>2429</Words>
  <Application>Microsoft Office PowerPoint</Application>
  <PresentationFormat>מותאם אישית</PresentationFormat>
  <Paragraphs>324</Paragraphs>
  <Slides>40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40</vt:i4>
      </vt:variant>
    </vt:vector>
  </HeadingPairs>
  <TitlesOfParts>
    <vt:vector size="48" baseType="lpstr">
      <vt:lpstr>Arial</vt:lpstr>
      <vt:lpstr>Assistant</vt:lpstr>
      <vt:lpstr>Calibri</vt:lpstr>
      <vt:lpstr>Calibri Light</vt:lpstr>
      <vt:lpstr>Rubik</vt:lpstr>
      <vt:lpstr>Segoe UI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270</cp:revision>
  <dcterms:created xsi:type="dcterms:W3CDTF">2020-09-22T14:44:23Z</dcterms:created>
  <dcterms:modified xsi:type="dcterms:W3CDTF">2021-03-04T08:11:54Z</dcterms:modified>
</cp:coreProperties>
</file>